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70" r:id="rId2"/>
    <p:sldId id="323" r:id="rId3"/>
    <p:sldId id="351" r:id="rId4"/>
    <p:sldId id="328" r:id="rId5"/>
    <p:sldId id="344" r:id="rId6"/>
    <p:sldId id="345" r:id="rId7"/>
    <p:sldId id="347" r:id="rId8"/>
    <p:sldId id="268" r:id="rId9"/>
    <p:sldId id="315" r:id="rId10"/>
    <p:sldId id="286" r:id="rId11"/>
    <p:sldId id="294" r:id="rId12"/>
    <p:sldId id="302" r:id="rId13"/>
    <p:sldId id="312" r:id="rId14"/>
    <p:sldId id="349" r:id="rId15"/>
    <p:sldId id="353" r:id="rId16"/>
    <p:sldId id="354" r:id="rId17"/>
    <p:sldId id="355" r:id="rId18"/>
    <p:sldId id="356" r:id="rId19"/>
    <p:sldId id="357" r:id="rId20"/>
    <p:sldId id="358" r:id="rId21"/>
    <p:sldId id="359" r:id="rId22"/>
    <p:sldId id="360" r:id="rId23"/>
    <p:sldId id="361" r:id="rId24"/>
    <p:sldId id="362" r:id="rId25"/>
    <p:sldId id="363" r:id="rId26"/>
    <p:sldId id="364" r:id="rId27"/>
    <p:sldId id="365" r:id="rId28"/>
    <p:sldId id="366" r:id="rId29"/>
    <p:sldId id="367" r:id="rId30"/>
    <p:sldId id="368" r:id="rId31"/>
  </p:sldIdLst>
  <p:sldSz cx="9144000" cy="6858000" type="screen4x3"/>
  <p:notesSz cx="6867525" cy="99949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0BBF"/>
    <a:srgbClr val="FF3300"/>
    <a:srgbClr val="800000"/>
    <a:srgbClr val="0099FF"/>
    <a:srgbClr val="BC0000"/>
    <a:srgbClr val="CC3300"/>
    <a:srgbClr val="990000"/>
    <a:srgbClr val="FFCC66"/>
    <a:srgbClr val="283214"/>
    <a:srgbClr val="1251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6518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9376" y="1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F1F7-A451-42C7-8FFA-DEB3DF409365}" type="datetimeFigureOut">
              <a:rPr lang="it-IT" smtClean="0"/>
              <a:t>10/04/2016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93251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9376" y="9493251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099A5-A42A-49A5-8223-C37C0195AD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7815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C2FC-2BC5-4DC7-B7E1-C4ADFB43136C}" type="datetimeFigureOut">
              <a:rPr lang="it-IT" smtClean="0"/>
              <a:t>10/04/2016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F79E-C4B4-4C28-AB77-F323A63AA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3420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C2FC-2BC5-4DC7-B7E1-C4ADFB43136C}" type="datetimeFigureOut">
              <a:rPr lang="it-IT" smtClean="0"/>
              <a:t>10/04/2016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F79E-C4B4-4C28-AB77-F323A63AA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786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C2FC-2BC5-4DC7-B7E1-C4ADFB43136C}" type="datetimeFigureOut">
              <a:rPr lang="it-IT" smtClean="0"/>
              <a:t>10/04/2016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F79E-C4B4-4C28-AB77-F323A63AA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510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C2FC-2BC5-4DC7-B7E1-C4ADFB43136C}" type="datetimeFigureOut">
              <a:rPr lang="it-IT" smtClean="0"/>
              <a:t>10/04/2016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F79E-C4B4-4C28-AB77-F323A63AA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811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C2FC-2BC5-4DC7-B7E1-C4ADFB43136C}" type="datetimeFigureOut">
              <a:rPr lang="it-IT" smtClean="0"/>
              <a:t>10/04/2016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F79E-C4B4-4C28-AB77-F323A63AA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683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C2FC-2BC5-4DC7-B7E1-C4ADFB43136C}" type="datetimeFigureOut">
              <a:rPr lang="it-IT" smtClean="0"/>
              <a:t>10/04/2016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F79E-C4B4-4C28-AB77-F323A63AA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437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C2FC-2BC5-4DC7-B7E1-C4ADFB43136C}" type="datetimeFigureOut">
              <a:rPr lang="it-IT" smtClean="0"/>
              <a:t>10/04/2016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F79E-C4B4-4C28-AB77-F323A63AA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3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C2FC-2BC5-4DC7-B7E1-C4ADFB43136C}" type="datetimeFigureOut">
              <a:rPr lang="it-IT" smtClean="0"/>
              <a:t>10/04/2016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F79E-C4B4-4C28-AB77-F323A63AA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4369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C2FC-2BC5-4DC7-B7E1-C4ADFB43136C}" type="datetimeFigureOut">
              <a:rPr lang="it-IT" smtClean="0"/>
              <a:t>10/04/2016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F79E-C4B4-4C28-AB77-F323A63AA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7190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C2FC-2BC5-4DC7-B7E1-C4ADFB43136C}" type="datetimeFigureOut">
              <a:rPr lang="it-IT" smtClean="0"/>
              <a:t>10/04/2016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F79E-C4B4-4C28-AB77-F323A63AA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5239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BC2FC-2BC5-4DC7-B7E1-C4ADFB43136C}" type="datetimeFigureOut">
              <a:rPr lang="it-IT" smtClean="0"/>
              <a:t>10/04/2016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AF79E-C4B4-4C28-AB77-F323A63AA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595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BC2FC-2BC5-4DC7-B7E1-C4ADFB43136C}" type="datetimeFigureOut">
              <a:rPr lang="it-IT" smtClean="0"/>
              <a:t>10/04/2016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AF79E-C4B4-4C28-AB77-F323A63AA4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902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6084168" y="0"/>
            <a:ext cx="3059832" cy="6858000"/>
          </a:xfrm>
          <a:prstGeom prst="rect">
            <a:avLst/>
          </a:prstGeom>
          <a:solidFill>
            <a:srgbClr val="0B0BBF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-8501" y="-17840"/>
            <a:ext cx="1268133" cy="6858000"/>
          </a:xfrm>
          <a:prstGeom prst="rect">
            <a:avLst/>
          </a:prstGeom>
          <a:solidFill>
            <a:srgbClr val="0B0BBF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-8501" y="774495"/>
            <a:ext cx="13301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14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Gianluigi Poggi</a:t>
            </a:r>
          </a:p>
          <a:p>
            <a:pPr algn="r"/>
            <a:r>
              <a:rPr lang="it-IT" sz="1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(</a:t>
            </a:r>
            <a:r>
              <a:rPr lang="it-IT" sz="10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Presidente </a:t>
            </a:r>
            <a:endParaRPr lang="it-IT" sz="1000" b="1" dirty="0" smtClean="0">
              <a:solidFill>
                <a:schemeClr val="accent5">
                  <a:lumMod val="20000"/>
                  <a:lumOff val="80000"/>
                </a:schemeClr>
              </a:solidFill>
              <a:latin typeface="Arial Narrow" panose="020B0606020202030204" pitchFamily="34" charset="0"/>
              <a:ea typeface="Calibri"/>
              <a:cs typeface="Times New Roman"/>
            </a:endParaRPr>
          </a:p>
          <a:p>
            <a:pPr algn="r"/>
            <a:r>
              <a:rPr lang="it-IT" sz="1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Associazione </a:t>
            </a:r>
          </a:p>
          <a:p>
            <a:pPr algn="r"/>
            <a:r>
              <a:rPr lang="it-IT" sz="1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Insieme </a:t>
            </a:r>
            <a:r>
              <a:rPr lang="it-IT" sz="10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per </a:t>
            </a:r>
            <a:endParaRPr lang="it-IT" sz="1000" b="1" dirty="0" smtClean="0">
              <a:solidFill>
                <a:schemeClr val="accent5">
                  <a:lumMod val="20000"/>
                  <a:lumOff val="80000"/>
                </a:schemeClr>
              </a:solidFill>
              <a:latin typeface="Arial Narrow" panose="020B0606020202030204" pitchFamily="34" charset="0"/>
              <a:ea typeface="Calibri"/>
              <a:cs typeface="Times New Roman"/>
            </a:endParaRPr>
          </a:p>
          <a:p>
            <a:pPr algn="r"/>
            <a:r>
              <a:rPr lang="it-IT" sz="1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Cristina </a:t>
            </a:r>
            <a:r>
              <a:rPr lang="it-IT" sz="1000" b="1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Onlus</a:t>
            </a:r>
            <a:r>
              <a:rPr lang="it-IT" sz="10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Calibri"/>
                <a:cs typeface="Times New Roman"/>
              </a:rPr>
              <a:t>)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0"/>
            <a:ext cx="4536504" cy="6858000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6084168" y="779671"/>
            <a:ext cx="326106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 Narrow" panose="020B0606020202030204" pitchFamily="34" charset="0"/>
              </a:rPr>
              <a:t>Messa in atto </a:t>
            </a:r>
            <a:endParaRPr lang="it-IT" sz="2800" dirty="0">
              <a:solidFill>
                <a:schemeClr val="accent5">
                  <a:lumMod val="20000"/>
                  <a:lumOff val="8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it-IT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 Narrow" panose="020B0606020202030204" pitchFamily="34" charset="0"/>
              </a:rPr>
              <a:t>dell’accordo </a:t>
            </a:r>
            <a:endParaRPr lang="it-IT" sz="2800" dirty="0">
              <a:solidFill>
                <a:schemeClr val="accent5">
                  <a:lumMod val="20000"/>
                  <a:lumOff val="8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it-IT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 Narrow" panose="020B0606020202030204" pitchFamily="34" charset="0"/>
              </a:rPr>
              <a:t>Stato-Regioni </a:t>
            </a:r>
            <a:endParaRPr lang="it-IT" sz="2800" dirty="0">
              <a:solidFill>
                <a:schemeClr val="accent5">
                  <a:lumMod val="20000"/>
                  <a:lumOff val="8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it-IT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 Narrow" panose="020B0606020202030204" pitchFamily="34" charset="0"/>
              </a:rPr>
              <a:t>5/5/2011: </a:t>
            </a:r>
            <a:r>
              <a:rPr lang="it-IT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 Narrow" panose="020B0606020202030204" pitchFamily="34" charset="0"/>
              </a:rPr>
              <a:t>i </a:t>
            </a:r>
            <a:r>
              <a:rPr lang="it-IT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 Narrow" panose="020B0606020202030204" pitchFamily="34" charset="0"/>
              </a:rPr>
              <a:t>dati </a:t>
            </a:r>
            <a:endParaRPr lang="it-IT" sz="2800" dirty="0">
              <a:solidFill>
                <a:schemeClr val="accent5">
                  <a:lumMod val="20000"/>
                  <a:lumOff val="8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it-IT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 Narrow" panose="020B0606020202030204" pitchFamily="34" charset="0"/>
              </a:rPr>
              <a:t>del Workshop </a:t>
            </a:r>
            <a:r>
              <a:rPr lang="it-IT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 Narrow" panose="020B0606020202030204" pitchFamily="34" charset="0"/>
              </a:rPr>
              <a:t>2015 </a:t>
            </a:r>
          </a:p>
          <a:p>
            <a:r>
              <a:rPr lang="it-IT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 Narrow" panose="020B0606020202030204" pitchFamily="34" charset="0"/>
              </a:rPr>
              <a:t>e l’aggiornamento </a:t>
            </a:r>
            <a:endParaRPr lang="it-IT" sz="2800" dirty="0">
              <a:solidFill>
                <a:schemeClr val="accent5">
                  <a:lumMod val="20000"/>
                  <a:lumOff val="8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it-IT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 Narrow" panose="020B0606020202030204" pitchFamily="34" charset="0"/>
              </a:rPr>
              <a:t>ad oggi </a:t>
            </a:r>
            <a:r>
              <a:rPr lang="it-IT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 Narrow" panose="020B0606020202030204" pitchFamily="34" charset="0"/>
              </a:rPr>
              <a:t>2016</a:t>
            </a:r>
            <a:endParaRPr lang="it-IT" sz="2800" dirty="0">
              <a:solidFill>
                <a:schemeClr val="accent5">
                  <a:lumMod val="20000"/>
                  <a:lumOff val="8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it-IT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 Narrow" panose="020B0606020202030204" pitchFamily="34" charset="0"/>
              </a:rPr>
              <a:t>da parte delle </a:t>
            </a:r>
            <a:endParaRPr lang="it-IT" sz="2800" dirty="0">
              <a:solidFill>
                <a:schemeClr val="accent5">
                  <a:lumMod val="20000"/>
                  <a:lumOff val="8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it-IT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 Narrow" panose="020B0606020202030204" pitchFamily="34" charset="0"/>
              </a:rPr>
              <a:t>Associazioni</a:t>
            </a:r>
            <a:endParaRPr lang="it-IT" sz="2800" dirty="0">
              <a:solidFill>
                <a:schemeClr val="accent5">
                  <a:lumMod val="20000"/>
                  <a:lumOff val="8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it-IT" sz="2800" b="1" dirty="0">
                <a:solidFill>
                  <a:schemeClr val="accent6"/>
                </a:solidFill>
                <a:latin typeface="Arial Narrow" panose="020B0606020202030204" pitchFamily="34" charset="0"/>
              </a:rPr>
              <a:t>ISEE: nuova </a:t>
            </a:r>
            <a:endParaRPr lang="it-IT" sz="2800" dirty="0">
              <a:solidFill>
                <a:schemeClr val="accent6"/>
              </a:solidFill>
              <a:latin typeface="Arial Narrow" panose="020B0606020202030204" pitchFamily="34" charset="0"/>
            </a:endParaRPr>
          </a:p>
          <a:p>
            <a:r>
              <a:rPr lang="it-IT" sz="2800" b="1" dirty="0">
                <a:solidFill>
                  <a:schemeClr val="accent6"/>
                </a:solidFill>
                <a:latin typeface="Arial Narrow" panose="020B0606020202030204" pitchFamily="34" charset="0"/>
              </a:rPr>
              <a:t>penalizzazione </a:t>
            </a:r>
            <a:endParaRPr lang="it-IT" sz="2800" dirty="0">
              <a:solidFill>
                <a:schemeClr val="accent6"/>
              </a:solidFill>
              <a:latin typeface="Arial Narrow" panose="020B0606020202030204" pitchFamily="34" charset="0"/>
            </a:endParaRPr>
          </a:p>
          <a:p>
            <a:r>
              <a:rPr lang="it-IT" sz="2800" b="1" dirty="0">
                <a:solidFill>
                  <a:schemeClr val="accent6"/>
                </a:solidFill>
                <a:latin typeface="Arial Narrow" panose="020B0606020202030204" pitchFamily="34" charset="0"/>
              </a:rPr>
              <a:t>per i disabili</a:t>
            </a:r>
            <a:endParaRPr lang="it-IT" sz="2800" dirty="0">
              <a:solidFill>
                <a:schemeClr val="accent6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76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143200"/>
              </p:ext>
            </p:extLst>
          </p:nvPr>
        </p:nvGraphicFramePr>
        <p:xfrm>
          <a:off x="395536" y="404664"/>
          <a:ext cx="8352927" cy="63727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20280"/>
                <a:gridCol w="1872208"/>
                <a:gridCol w="1944216"/>
                <a:gridCol w="2016223"/>
              </a:tblGrid>
              <a:tr h="79208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558062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Rettangolo 21"/>
          <p:cNvSpPr/>
          <p:nvPr/>
        </p:nvSpPr>
        <p:spPr>
          <a:xfrm>
            <a:off x="2918491" y="3193898"/>
            <a:ext cx="1778452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4788024" y="3193898"/>
            <a:ext cx="1944216" cy="38786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416142" y="617444"/>
            <a:ext cx="16730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Terza </a:t>
            </a:r>
            <a:r>
              <a:rPr lang="it-IT" sz="1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domanda</a:t>
            </a:r>
            <a:endParaRPr lang="it-IT" sz="1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90915" y="1196752"/>
            <a:ext cx="2494107" cy="5357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it-IT" sz="1400" b="1" dirty="0">
                <a:solidFill>
                  <a:prstClr val="black"/>
                </a:solidFill>
                <a:latin typeface="Bookman Old Style"/>
                <a:ea typeface="Calibri"/>
                <a:cs typeface="Times New Roman"/>
              </a:rPr>
              <a:t>Pagina 23 dell’accordo – DOMICILIO </a:t>
            </a:r>
            <a:r>
              <a:rPr lang="it-IT" sz="1400" dirty="0">
                <a:solidFill>
                  <a:prstClr val="black"/>
                </a:solidFill>
                <a:latin typeface="Bookman Old Style"/>
                <a:ea typeface="Calibri"/>
                <a:cs typeface="Times New Roman"/>
              </a:rPr>
              <a:t>-  </a:t>
            </a:r>
            <a:r>
              <a:rPr lang="it-IT" sz="1400" i="1" dirty="0">
                <a:solidFill>
                  <a:prstClr val="black"/>
                </a:solidFill>
                <a:latin typeface="Bookman Old Style"/>
                <a:ea typeface="Calibri"/>
                <a:cs typeface="Times New Roman"/>
              </a:rPr>
              <a:t>“…..supportate con forme di attribuzione mensile alle famiglie di risorse finanziarie……”</a:t>
            </a:r>
            <a:endParaRPr lang="it-IT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it-IT" sz="1400" b="1" dirty="0">
                <a:solidFill>
                  <a:srgbClr val="BC0000"/>
                </a:solidFill>
                <a:latin typeface="Bookman Old Style"/>
                <a:ea typeface="Calibri"/>
                <a:cs typeface="Times New Roman"/>
              </a:rPr>
              <a:t>DOMANDE</a:t>
            </a:r>
            <a:endParaRPr lang="it-IT" sz="1400" dirty="0">
              <a:solidFill>
                <a:srgbClr val="BC0000"/>
              </a:solidFill>
              <a:ea typeface="Calibri"/>
              <a:cs typeface="Times New Roman"/>
            </a:endParaRPr>
          </a:p>
          <a:p>
            <a:pPr lvl="0"/>
            <a:r>
              <a:rPr lang="it-IT" sz="1400" b="1" dirty="0">
                <a:solidFill>
                  <a:prstClr val="black"/>
                </a:solidFill>
                <a:latin typeface="Arial"/>
              </a:rPr>
              <a:t>1A</a:t>
            </a:r>
            <a:endParaRPr lang="it-IT" sz="1400" dirty="0">
              <a:solidFill>
                <a:prstClr val="black"/>
              </a:solidFill>
            </a:endParaRPr>
          </a:p>
          <a:p>
            <a:pPr lvl="0"/>
            <a:r>
              <a:rPr lang="it-IT" sz="1400" b="1" dirty="0">
                <a:solidFill>
                  <a:prstClr val="black"/>
                </a:solidFill>
                <a:latin typeface="Arial"/>
              </a:rPr>
              <a:t>La tua Regione ha attribuito un compenso ai </a:t>
            </a:r>
            <a:r>
              <a:rPr lang="it-IT" sz="1400" b="1" dirty="0" err="1">
                <a:solidFill>
                  <a:prstClr val="black"/>
                </a:solidFill>
                <a:latin typeface="Arial"/>
              </a:rPr>
              <a:t>Caregivers</a:t>
            </a:r>
            <a:r>
              <a:rPr lang="it-IT" sz="1400" b="1" dirty="0">
                <a:solidFill>
                  <a:prstClr val="black"/>
                </a:solidFill>
                <a:latin typeface="Arial"/>
              </a:rPr>
              <a:t> che assistono SV o SMC a domicilio?</a:t>
            </a:r>
            <a:endParaRPr lang="it-IT" sz="1400" dirty="0">
              <a:solidFill>
                <a:prstClr val="black"/>
              </a:solidFill>
            </a:endParaRPr>
          </a:p>
          <a:p>
            <a:pPr lvl="0"/>
            <a:r>
              <a:rPr lang="it-IT" sz="1400" b="1" dirty="0">
                <a:solidFill>
                  <a:prstClr val="black"/>
                </a:solidFill>
                <a:latin typeface="Bookman Old Style"/>
              </a:rPr>
              <a:t> </a:t>
            </a:r>
            <a:endParaRPr lang="it-IT" sz="1400" dirty="0">
              <a:solidFill>
                <a:prstClr val="black"/>
              </a:solidFill>
            </a:endParaRPr>
          </a:p>
          <a:p>
            <a:pPr lvl="0">
              <a:lnSpc>
                <a:spcPct val="115000"/>
              </a:lnSpc>
              <a:tabLst>
                <a:tab pos="810895" algn="l"/>
              </a:tabLst>
            </a:pPr>
            <a:r>
              <a:rPr lang="it-IT" sz="1400" b="1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2A</a:t>
            </a:r>
            <a:endParaRPr lang="it-IT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tabLst>
                <a:tab pos="810895" algn="l"/>
              </a:tabLst>
            </a:pPr>
            <a:r>
              <a:rPr lang="it-IT" sz="14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Nel caso in cui la tua Regione ha attribuito un compenso ai </a:t>
            </a:r>
            <a:r>
              <a:rPr lang="it-IT" sz="1400" b="1" dirty="0" err="1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Caregivers</a:t>
            </a:r>
            <a:r>
              <a:rPr lang="it-IT" sz="14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, puoi indicarmi il riferimento della DGR (Delibera Giunta Regionale)</a:t>
            </a:r>
            <a:endParaRPr lang="it-IT" sz="1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885022" y="492797"/>
            <a:ext cx="1800200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400" b="1" dirty="0">
                <a:solidFill>
                  <a:srgbClr val="FFFF00"/>
                </a:solidFill>
                <a:latin typeface="Arial"/>
                <a:ea typeface="Calibri"/>
                <a:cs typeface="Times New Roman"/>
              </a:rPr>
              <a:t>1 A - Assegno </a:t>
            </a:r>
            <a:endParaRPr lang="it-IT" sz="1400" dirty="0">
              <a:solidFill>
                <a:srgbClr val="FFFF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400" b="1" dirty="0">
                <a:solidFill>
                  <a:srgbClr val="FFFF00"/>
                </a:solidFill>
                <a:latin typeface="Arial"/>
                <a:ea typeface="Calibri"/>
                <a:cs typeface="Times New Roman"/>
              </a:rPr>
              <a:t>di cura</a:t>
            </a:r>
            <a:endParaRPr lang="it-IT" sz="1400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788024" y="503359"/>
            <a:ext cx="1584176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400" b="1" dirty="0">
                <a:solidFill>
                  <a:srgbClr val="FFFF00"/>
                </a:solidFill>
                <a:latin typeface="Arial"/>
                <a:ea typeface="Calibri"/>
                <a:cs typeface="Times New Roman"/>
              </a:rPr>
              <a:t>1 A - Compenso </a:t>
            </a:r>
            <a:endParaRPr lang="it-IT" sz="1400" dirty="0">
              <a:solidFill>
                <a:srgbClr val="FFFF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400" b="1" dirty="0">
                <a:solidFill>
                  <a:srgbClr val="FFFF00"/>
                </a:solidFill>
                <a:latin typeface="Arial"/>
                <a:ea typeface="Calibri"/>
                <a:cs typeface="Times New Roman"/>
              </a:rPr>
              <a:t>al </a:t>
            </a:r>
            <a:r>
              <a:rPr lang="it-IT" sz="1400" b="1" dirty="0" err="1">
                <a:solidFill>
                  <a:srgbClr val="FFFF00"/>
                </a:solidFill>
                <a:latin typeface="Arial"/>
                <a:ea typeface="Calibri"/>
                <a:cs typeface="Times New Roman"/>
              </a:rPr>
              <a:t>Caregiver</a:t>
            </a:r>
            <a:r>
              <a:rPr lang="it-IT" sz="1400" b="1" dirty="0">
                <a:solidFill>
                  <a:srgbClr val="FFFF00"/>
                </a:solidFill>
                <a:latin typeface="Arial"/>
                <a:ea typeface="Calibri"/>
                <a:cs typeface="Times New Roman"/>
              </a:rPr>
              <a:t> (*)</a:t>
            </a:r>
            <a:endParaRPr lang="it-IT" sz="1400" dirty="0">
              <a:solidFill>
                <a:srgbClr val="FFFF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400" b="1" dirty="0">
                <a:latin typeface="Arial"/>
                <a:ea typeface="Calibri"/>
                <a:cs typeface="Times New Roman"/>
              </a:rPr>
              <a:t> </a:t>
            </a:r>
            <a:endParaRPr lang="it-IT" sz="1400" dirty="0">
              <a:ea typeface="Calibri"/>
              <a:cs typeface="Times New Roman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660232" y="492795"/>
            <a:ext cx="2141984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400" b="1" dirty="0">
                <a:solidFill>
                  <a:srgbClr val="FFFF00"/>
                </a:solidFill>
                <a:latin typeface="Arial"/>
                <a:ea typeface="Calibri"/>
                <a:cs typeface="Times New Roman"/>
              </a:rPr>
              <a:t>1 A - Nessun </a:t>
            </a:r>
            <a:endParaRPr lang="it-IT" sz="1400" dirty="0">
              <a:solidFill>
                <a:srgbClr val="FFFF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400" b="1" dirty="0">
                <a:solidFill>
                  <a:srgbClr val="FFFF00"/>
                </a:solidFill>
                <a:latin typeface="Arial"/>
                <a:ea typeface="Calibri"/>
                <a:cs typeface="Times New Roman"/>
              </a:rPr>
              <a:t>compenso al </a:t>
            </a:r>
            <a:r>
              <a:rPr lang="it-IT" sz="1400" b="1" dirty="0" err="1">
                <a:solidFill>
                  <a:srgbClr val="FFFF00"/>
                </a:solidFill>
                <a:latin typeface="Arial"/>
                <a:ea typeface="Calibri"/>
                <a:cs typeface="Times New Roman"/>
              </a:rPr>
              <a:t>Caregiver</a:t>
            </a:r>
            <a:endParaRPr lang="it-IT" sz="1400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25513" y="3571251"/>
            <a:ext cx="1119217" cy="5566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800" b="1" dirty="0">
                <a:solidFill>
                  <a:schemeClr val="accent3">
                    <a:lumMod val="50000"/>
                  </a:schemeClr>
                </a:solidFill>
                <a:latin typeface="Bookman Old Style"/>
                <a:ea typeface="Calibri"/>
                <a:cs typeface="Arial"/>
              </a:rPr>
              <a:t>9,0%</a:t>
            </a:r>
            <a:endParaRPr lang="it-IT" sz="2800" dirty="0">
              <a:solidFill>
                <a:schemeClr val="accent3">
                  <a:lumMod val="50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5076056" y="3581762"/>
            <a:ext cx="1385179" cy="548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695450" algn="l"/>
              </a:tabLst>
            </a:pPr>
            <a:r>
              <a:rPr lang="it-IT" sz="2800" b="1" dirty="0">
                <a:solidFill>
                  <a:schemeClr val="accent3">
                    <a:lumMod val="50000"/>
                  </a:schemeClr>
                </a:solidFill>
                <a:latin typeface="Bookman Old Style"/>
                <a:ea typeface="Calibri"/>
                <a:cs typeface="Arial"/>
              </a:rPr>
              <a:t>45,5%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  <a:latin typeface="Bookman Old Style"/>
                <a:ea typeface="Calibri"/>
                <a:cs typeface="Arial"/>
              </a:rPr>
              <a:t>	</a:t>
            </a:r>
            <a:endParaRPr lang="it-IT" sz="900" dirty="0">
              <a:solidFill>
                <a:schemeClr val="accent3">
                  <a:lumMod val="50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2918491" y="4127878"/>
            <a:ext cx="5917194" cy="257175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200" b="1" dirty="0" smtClean="0">
              <a:latin typeface="Bookman Old Style" panose="02050604050505020204" pitchFamily="18" charset="0"/>
            </a:endParaRPr>
          </a:p>
          <a:p>
            <a:endParaRPr lang="it-IT" sz="1200" b="1" dirty="0">
              <a:latin typeface="Bookman Old Style" panose="02050604050505020204" pitchFamily="18" charset="0"/>
            </a:endParaRPr>
          </a:p>
          <a:p>
            <a:r>
              <a:rPr lang="it-IT" sz="12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Risposte sono </a:t>
            </a:r>
            <a:r>
              <a:rPr lang="it-IT" sz="1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di difficile interpretazione per mancata chiarezza tra contributo al </a:t>
            </a:r>
            <a:r>
              <a:rPr lang="it-IT" sz="1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Caregiver</a:t>
            </a:r>
            <a:r>
              <a:rPr lang="it-IT" sz="1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e assegno di cura.</a:t>
            </a:r>
            <a:endParaRPr lang="it-IT" sz="1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r>
              <a:rPr lang="it-IT" sz="1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Possiamo rilevare che la Regione Lombardia con DGR X/4249 attribuisce 1000 euro mensili al </a:t>
            </a:r>
            <a:r>
              <a:rPr lang="it-IT" sz="1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Caregiver</a:t>
            </a:r>
            <a:r>
              <a:rPr lang="it-IT" sz="1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senza limiti di ISEE. La Regione assegna poi una quota aggiuntiva ai Comuni i quali però si attestano all’ISEE.</a:t>
            </a:r>
            <a:endParaRPr lang="it-IT" sz="1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r>
              <a:rPr lang="it-IT" sz="1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L’aspetto più positivo si rileva alla Regione autonoma  della Sardegna che con la DGR 18/21 assegna ai </a:t>
            </a:r>
            <a:r>
              <a:rPr lang="it-IT" sz="12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Caregiver</a:t>
            </a:r>
            <a:r>
              <a:rPr lang="it-IT" sz="1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13.000 euro/anno e alle persone in SV 47.000 ero/anno per un totale di 60.000 euro/anno. Non esiste un trattamento simile nelle altre Regioni.</a:t>
            </a:r>
            <a:endParaRPr lang="it-IT" sz="1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6948264" y="3581762"/>
            <a:ext cx="1385179" cy="587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695450" algn="l"/>
              </a:tabLst>
            </a:pPr>
            <a:r>
              <a:rPr lang="it-IT" sz="2800" b="1" dirty="0">
                <a:solidFill>
                  <a:schemeClr val="accent3">
                    <a:lumMod val="50000"/>
                  </a:schemeClr>
                </a:solidFill>
                <a:latin typeface="Bookman Old Style"/>
                <a:ea typeface="Calibri"/>
                <a:cs typeface="Arial"/>
              </a:rPr>
              <a:t>45,5%</a:t>
            </a:r>
            <a:r>
              <a:rPr lang="it-IT" b="1" dirty="0">
                <a:latin typeface="Bookman Old Style"/>
                <a:ea typeface="Calibri"/>
                <a:cs typeface="Arial"/>
              </a:rPr>
              <a:t>	</a:t>
            </a:r>
            <a:endParaRPr lang="it-IT" sz="900" dirty="0">
              <a:ea typeface="Calibri"/>
              <a:cs typeface="Times New Roman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3026133" y="4169614"/>
            <a:ext cx="5345619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b="1" dirty="0" smtClean="0">
                <a:solidFill>
                  <a:srgbClr val="BC0000"/>
                </a:solidFill>
                <a:latin typeface="Arial"/>
                <a:ea typeface="Calibri"/>
                <a:cs typeface="Times New Roman"/>
              </a:rPr>
              <a:t>(*) 1 </a:t>
            </a:r>
            <a:r>
              <a:rPr lang="it-IT" b="1" dirty="0">
                <a:solidFill>
                  <a:srgbClr val="BC0000"/>
                </a:solidFill>
                <a:latin typeface="Arial"/>
                <a:ea typeface="Calibri"/>
                <a:cs typeface="Times New Roman"/>
              </a:rPr>
              <a:t>A - Compenso </a:t>
            </a:r>
            <a:r>
              <a:rPr lang="it-IT" b="1" dirty="0" smtClean="0">
                <a:solidFill>
                  <a:srgbClr val="BC0000"/>
                </a:solidFill>
                <a:latin typeface="Arial"/>
                <a:ea typeface="Calibri"/>
                <a:cs typeface="Times New Roman"/>
              </a:rPr>
              <a:t>al </a:t>
            </a:r>
            <a:r>
              <a:rPr lang="it-IT" b="1" dirty="0" err="1">
                <a:solidFill>
                  <a:srgbClr val="BC0000"/>
                </a:solidFill>
                <a:latin typeface="Arial"/>
                <a:ea typeface="Calibri"/>
                <a:cs typeface="Times New Roman"/>
              </a:rPr>
              <a:t>Caregiver</a:t>
            </a:r>
            <a:r>
              <a:rPr lang="it-IT" b="1" dirty="0">
                <a:solidFill>
                  <a:srgbClr val="BC0000"/>
                </a:solidFill>
                <a:latin typeface="Arial"/>
                <a:ea typeface="Calibri"/>
                <a:cs typeface="Times New Roman"/>
              </a:rPr>
              <a:t> </a:t>
            </a:r>
            <a:endParaRPr lang="it-IT" dirty="0">
              <a:solidFill>
                <a:srgbClr val="BC00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400" b="1" dirty="0">
                <a:solidFill>
                  <a:srgbClr val="BC0000"/>
                </a:solidFill>
                <a:latin typeface="Arial"/>
                <a:ea typeface="Calibri"/>
                <a:cs typeface="Times New Roman"/>
              </a:rPr>
              <a:t> </a:t>
            </a:r>
            <a:endParaRPr lang="it-IT" sz="1400" dirty="0">
              <a:solidFill>
                <a:srgbClr val="BC0000"/>
              </a:solidFill>
              <a:ea typeface="Calibri"/>
              <a:cs typeface="Times New Roman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081263" y="3126220"/>
            <a:ext cx="10182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49,2</a:t>
            </a:r>
            <a:endParaRPr lang="it-IT" sz="2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6804248" y="3193898"/>
            <a:ext cx="1965860" cy="37735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/>
          <p:nvPr/>
        </p:nvSpPr>
        <p:spPr>
          <a:xfrm>
            <a:off x="6948264" y="3126220"/>
            <a:ext cx="10182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41,8</a:t>
            </a:r>
            <a:endParaRPr lang="it-IT" sz="2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2918492" y="3193898"/>
            <a:ext cx="1778452" cy="400110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INVARIATO</a:t>
            </a:r>
            <a:endParaRPr lang="it-IT" sz="20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0"/>
            <a:ext cx="879157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441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700951"/>
              </p:ext>
            </p:extLst>
          </p:nvPr>
        </p:nvGraphicFramePr>
        <p:xfrm>
          <a:off x="389084" y="687708"/>
          <a:ext cx="8352927" cy="583264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20280"/>
                <a:gridCol w="1302596"/>
                <a:gridCol w="1440160"/>
                <a:gridCol w="3089891"/>
              </a:tblGrid>
              <a:tr h="43204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540060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ttangolo 7"/>
          <p:cNvSpPr/>
          <p:nvPr/>
        </p:nvSpPr>
        <p:spPr>
          <a:xfrm>
            <a:off x="5719646" y="5842172"/>
            <a:ext cx="3028817" cy="424757"/>
          </a:xfrm>
          <a:prstGeom prst="rect">
            <a:avLst/>
          </a:prstGeom>
          <a:solidFill>
            <a:srgbClr val="B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2914826" y="4777713"/>
            <a:ext cx="2737294" cy="379479"/>
          </a:xfrm>
          <a:prstGeom prst="rect">
            <a:avLst/>
          </a:prstGeom>
          <a:solidFill>
            <a:srgbClr val="B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428467" y="692696"/>
            <a:ext cx="18149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Quarta </a:t>
            </a:r>
            <a:r>
              <a:rPr lang="it-IT" sz="1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domanda</a:t>
            </a:r>
            <a:endParaRPr lang="it-IT" sz="1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02726" y="1124744"/>
            <a:ext cx="2468880" cy="549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  <a:tabLst>
                <a:tab pos="810895" algn="l"/>
              </a:tabLst>
            </a:pPr>
            <a:r>
              <a:rPr lang="it-IT" sz="1200" b="1" dirty="0">
                <a:solidFill>
                  <a:prstClr val="black"/>
                </a:solidFill>
                <a:latin typeface="Bookman Old Style"/>
                <a:ea typeface="Calibri"/>
                <a:cs typeface="Times New Roman"/>
              </a:rPr>
              <a:t>Pagine 24 e 25 dell’accordo: </a:t>
            </a:r>
            <a:r>
              <a:rPr lang="it-IT" sz="1200" i="1" dirty="0">
                <a:solidFill>
                  <a:prstClr val="black"/>
                </a:solidFill>
                <a:latin typeface="Bookman Old Style"/>
                <a:ea typeface="Calibri"/>
                <a:cs typeface="Times New Roman"/>
              </a:rPr>
              <a:t>“…l’accesso alla SUAP…..possono ospitare pazienti in SV o SMC provenienti dal domicilio per periodi di sollievo…..”</a:t>
            </a:r>
            <a:endParaRPr lang="it-IT" sz="1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spcAft>
                <a:spcPts val="1000"/>
              </a:spcAft>
              <a:tabLst>
                <a:tab pos="810895" algn="l"/>
              </a:tabLst>
            </a:pPr>
            <a:r>
              <a:rPr lang="it-IT" sz="1200" i="1" dirty="0">
                <a:solidFill>
                  <a:prstClr val="black"/>
                </a:solidFill>
                <a:latin typeface="Bookman Old Style"/>
                <a:ea typeface="Calibri"/>
                <a:cs typeface="Times New Roman"/>
              </a:rPr>
              <a:t>“…..SV o SMC debbono essere accolti 1-2 volte la settimana in un centro diurno settimanale……… consentire ai </a:t>
            </a:r>
            <a:r>
              <a:rPr lang="it-IT" sz="1200" i="1" dirty="0" err="1" smtClean="0">
                <a:solidFill>
                  <a:prstClr val="black"/>
                </a:solidFill>
                <a:latin typeface="Bookman Old Style"/>
                <a:ea typeface="Calibri"/>
                <a:cs typeface="Times New Roman"/>
              </a:rPr>
              <a:t>caregiver</a:t>
            </a:r>
            <a:r>
              <a:rPr lang="it-IT" sz="1200" i="1" dirty="0" smtClean="0">
                <a:solidFill>
                  <a:prstClr val="black"/>
                </a:solidFill>
                <a:latin typeface="Bookman Old Style"/>
                <a:ea typeface="Calibri"/>
                <a:cs typeface="Times New Roman"/>
              </a:rPr>
              <a:t> </a:t>
            </a:r>
            <a:r>
              <a:rPr lang="it-IT" sz="1200" i="1" dirty="0">
                <a:solidFill>
                  <a:prstClr val="black"/>
                </a:solidFill>
                <a:latin typeface="Bookman Old Style"/>
                <a:ea typeface="Calibri"/>
                <a:cs typeface="Times New Roman"/>
              </a:rPr>
              <a:t>di assentarsi da casa……”</a:t>
            </a:r>
            <a:endParaRPr lang="it-IT" sz="1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810895" algn="l"/>
              </a:tabLst>
            </a:pPr>
            <a:r>
              <a:rPr lang="it-IT" sz="1200" b="1" dirty="0">
                <a:solidFill>
                  <a:srgbClr val="BC0000"/>
                </a:solidFill>
                <a:latin typeface="Bookman Old Style"/>
                <a:ea typeface="Calibri"/>
                <a:cs typeface="Times New Roman"/>
              </a:rPr>
              <a:t>DOMANDE</a:t>
            </a:r>
            <a:endParaRPr lang="it-IT" sz="1200" dirty="0">
              <a:solidFill>
                <a:srgbClr val="BC0000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tabLst>
                <a:tab pos="810895" algn="l"/>
              </a:tabLst>
            </a:pPr>
            <a:r>
              <a:rPr lang="it-IT" sz="12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1A</a:t>
            </a:r>
            <a:endParaRPr lang="it-IT" sz="1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tabLst>
                <a:tab pos="810895" algn="l"/>
              </a:tabLst>
            </a:pPr>
            <a:r>
              <a:rPr lang="it-IT" sz="1200" b="1" dirty="0">
                <a:solidFill>
                  <a:prstClr val="black"/>
                </a:solidFill>
                <a:latin typeface="Arial"/>
              </a:rPr>
              <a:t>Nella tua Regione ci sono SUAP che accolgono persone in SV o SMC provenienti dal domicilio per trascorrere un periodo di sollievo?</a:t>
            </a:r>
            <a:endParaRPr lang="it-IT" sz="1200" dirty="0">
              <a:solidFill>
                <a:prstClr val="black"/>
              </a:solidFill>
            </a:endParaRPr>
          </a:p>
          <a:p>
            <a:pPr lvl="0">
              <a:tabLst>
                <a:tab pos="810895" algn="l"/>
              </a:tabLst>
            </a:pPr>
            <a:endParaRPr lang="it-IT" sz="1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it-IT" sz="1200" b="1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2A</a:t>
            </a:r>
            <a:endParaRPr lang="it-IT" sz="1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it-IT" sz="12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Nella tua Regione ci sono centri diurni attrezzati che possono ospitare persone in SV o SMC 1-2 volte la settimana?</a:t>
            </a:r>
            <a:endParaRPr lang="it-IT" sz="12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cxnSp>
        <p:nvCxnSpPr>
          <p:cNvPr id="10" name="Connettore 1 9"/>
          <p:cNvCxnSpPr/>
          <p:nvPr/>
        </p:nvCxnSpPr>
        <p:spPr>
          <a:xfrm>
            <a:off x="7092280" y="699786"/>
            <a:ext cx="72008" cy="582555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tangolo 11"/>
          <p:cNvSpPr/>
          <p:nvPr/>
        </p:nvSpPr>
        <p:spPr>
          <a:xfrm>
            <a:off x="2899354" y="726488"/>
            <a:ext cx="1049454" cy="3572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600" b="1" dirty="0">
                <a:solidFill>
                  <a:srgbClr val="FFFF00"/>
                </a:solidFill>
                <a:latin typeface="Arial"/>
                <a:ea typeface="Calibri"/>
                <a:cs typeface="Times New Roman"/>
              </a:rPr>
              <a:t>1 A – (SI)</a:t>
            </a:r>
            <a:endParaRPr lang="it-IT" sz="1600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211960" y="712312"/>
            <a:ext cx="1163267" cy="3572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600" b="1" dirty="0">
                <a:solidFill>
                  <a:srgbClr val="FFFF00"/>
                </a:solidFill>
                <a:latin typeface="Arial"/>
                <a:ea typeface="Calibri"/>
                <a:cs typeface="Times New Roman"/>
              </a:rPr>
              <a:t>1 A – (NO)</a:t>
            </a:r>
            <a:endParaRPr lang="it-IT" sz="1600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5652120" y="726487"/>
            <a:ext cx="1049454" cy="3572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600" b="1" dirty="0">
                <a:solidFill>
                  <a:srgbClr val="FFFF00"/>
                </a:solidFill>
                <a:latin typeface="Arial"/>
                <a:ea typeface="Calibri"/>
                <a:cs typeface="Times New Roman"/>
              </a:rPr>
              <a:t>2 A – (SI)</a:t>
            </a:r>
            <a:endParaRPr lang="it-IT" sz="1600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7092280" y="712312"/>
            <a:ext cx="1220975" cy="3572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600" b="1" dirty="0">
                <a:solidFill>
                  <a:srgbClr val="FFFF00"/>
                </a:solidFill>
                <a:latin typeface="Arial"/>
                <a:ea typeface="Calibri"/>
                <a:cs typeface="Times New Roman"/>
              </a:rPr>
              <a:t>2 A – (NO) </a:t>
            </a:r>
            <a:endParaRPr lang="it-IT" sz="1600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914826" y="4221088"/>
            <a:ext cx="1356462" cy="5566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800" b="1" dirty="0">
                <a:solidFill>
                  <a:schemeClr val="accent6">
                    <a:lumMod val="50000"/>
                  </a:schemeClr>
                </a:solidFill>
                <a:latin typeface="Bookman Old Style"/>
                <a:ea typeface="Calibri"/>
                <a:cs typeface="Arial"/>
              </a:rPr>
              <a:t>72,7%</a:t>
            </a:r>
            <a:endParaRPr lang="it-IT" sz="2800" dirty="0">
              <a:solidFill>
                <a:schemeClr val="accent6">
                  <a:lumMod val="50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4271288" y="4205474"/>
            <a:ext cx="1524401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695450" algn="l"/>
              </a:tabLst>
            </a:pPr>
            <a:r>
              <a:rPr lang="it-IT" sz="2800" b="1" dirty="0">
                <a:solidFill>
                  <a:schemeClr val="accent6">
                    <a:lumMod val="50000"/>
                  </a:schemeClr>
                </a:solidFill>
                <a:latin typeface="Bookman Old Style"/>
                <a:ea typeface="Calibri"/>
                <a:cs typeface="Arial"/>
              </a:rPr>
              <a:t>27,3%</a:t>
            </a:r>
            <a:r>
              <a:rPr lang="it-IT" b="1" dirty="0">
                <a:latin typeface="Bookman Old Style"/>
                <a:ea typeface="Calibri"/>
                <a:cs typeface="Arial"/>
              </a:rPr>
              <a:t>	</a:t>
            </a:r>
            <a:endParaRPr lang="it-IT" sz="900" dirty="0">
              <a:ea typeface="Calibri"/>
              <a:cs typeface="Times New Roman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5652120" y="5373216"/>
            <a:ext cx="13564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chemeClr val="accent6">
                    <a:lumMod val="50000"/>
                  </a:schemeClr>
                </a:solidFill>
                <a:latin typeface="Bookman Old Style"/>
                <a:ea typeface="Calibri"/>
                <a:cs typeface="Arial"/>
              </a:rPr>
              <a:t>18,1%</a:t>
            </a:r>
            <a:endParaRPr lang="it-IT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7236296" y="5355725"/>
            <a:ext cx="13564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chemeClr val="accent6">
                    <a:lumMod val="50000"/>
                  </a:schemeClr>
                </a:solidFill>
                <a:latin typeface="Bookman Old Style"/>
                <a:ea typeface="Calibri"/>
                <a:cs typeface="Arial"/>
              </a:rPr>
              <a:t>81,9%</a:t>
            </a:r>
            <a:endParaRPr lang="it-IT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261218" y="4736619"/>
            <a:ext cx="19014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INVARIATI</a:t>
            </a:r>
            <a:endParaRPr lang="it-IT" sz="2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6213546" y="5805264"/>
            <a:ext cx="19014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INVARIATI</a:t>
            </a:r>
            <a:endParaRPr lang="it-IT" sz="2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251156"/>
            <a:ext cx="879157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101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852846"/>
              </p:ext>
            </p:extLst>
          </p:nvPr>
        </p:nvGraphicFramePr>
        <p:xfrm>
          <a:off x="323528" y="831351"/>
          <a:ext cx="8352927" cy="547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584176"/>
                <a:gridCol w="1656184"/>
                <a:gridCol w="2592287"/>
              </a:tblGrid>
              <a:tr h="43204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504056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2853757" y="3995771"/>
            <a:ext cx="3260349" cy="461665"/>
          </a:xfrm>
          <a:prstGeom prst="rect">
            <a:avLst/>
          </a:prstGeom>
          <a:solidFill>
            <a:srgbClr val="B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23528" y="908720"/>
            <a:ext cx="18036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Quinta </a:t>
            </a:r>
            <a:r>
              <a:rPr lang="it-IT" sz="1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domanda</a:t>
            </a:r>
            <a:endParaRPr lang="it-IT" sz="1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23528" y="1484784"/>
            <a:ext cx="2468880" cy="4193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569595" algn="l"/>
              </a:tabLst>
            </a:pPr>
            <a:r>
              <a:rPr lang="it-IT" sz="1400" b="1" dirty="0">
                <a:solidFill>
                  <a:prstClr val="black"/>
                </a:solidFill>
                <a:latin typeface="Bookman Old Style"/>
                <a:ea typeface="Calibri"/>
                <a:cs typeface="Times New Roman"/>
              </a:rPr>
              <a:t>Pagina 24 dell’accordo – DOMICILIO – </a:t>
            </a:r>
            <a:r>
              <a:rPr lang="it-IT" sz="1400" i="1" dirty="0">
                <a:solidFill>
                  <a:prstClr val="black"/>
                </a:solidFill>
                <a:latin typeface="Bookman Old Style"/>
                <a:ea typeface="Calibri"/>
                <a:cs typeface="Times New Roman"/>
              </a:rPr>
              <a:t>“….. il servizio di riabilitazione domiciliare (1° livello) delle ASL può fornire interventi di riabilitazione di mantenimento a giudizio del fisiatra….” </a:t>
            </a:r>
            <a:endParaRPr lang="it-IT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1380490" algn="l"/>
              </a:tabLst>
            </a:pPr>
            <a:r>
              <a:rPr lang="it-IT" sz="1400" b="1" dirty="0">
                <a:solidFill>
                  <a:srgbClr val="BC0000"/>
                </a:solidFill>
                <a:latin typeface="Bookman Old Style"/>
                <a:ea typeface="Calibri"/>
                <a:cs typeface="Times New Roman"/>
              </a:rPr>
              <a:t>DOMANDA</a:t>
            </a:r>
            <a:endParaRPr lang="it-IT" sz="1400" dirty="0">
              <a:solidFill>
                <a:srgbClr val="BC0000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1380490" algn="l"/>
              </a:tabLst>
            </a:pPr>
            <a:r>
              <a:rPr lang="it-IT" sz="14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1A</a:t>
            </a:r>
            <a:endParaRPr lang="it-IT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1380490" algn="l"/>
              </a:tabLst>
            </a:pPr>
            <a:r>
              <a:rPr lang="it-IT" sz="14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Nella tua Regione il servizio di riabilitazione domiciliare viene fornito dalla ASL in forma gratuita o onerosa?</a:t>
            </a:r>
            <a:endParaRPr lang="it-IT" sz="1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811014" y="890253"/>
            <a:ext cx="1644168" cy="3572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600" b="1" dirty="0">
                <a:solidFill>
                  <a:srgbClr val="FFFF00"/>
                </a:solidFill>
                <a:latin typeface="Arial"/>
                <a:ea typeface="Calibri"/>
                <a:cs typeface="Times New Roman"/>
              </a:rPr>
              <a:t>1 A – (Gratuita)</a:t>
            </a:r>
            <a:endParaRPr lang="it-IT" sz="1600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426657" y="871787"/>
            <a:ext cx="1687450" cy="3572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600" b="1" dirty="0">
                <a:solidFill>
                  <a:srgbClr val="FFFF00"/>
                </a:solidFill>
                <a:latin typeface="Arial"/>
                <a:ea typeface="Calibri"/>
                <a:cs typeface="Times New Roman"/>
              </a:rPr>
              <a:t>1 A – (Onerosa)</a:t>
            </a:r>
            <a:endParaRPr lang="it-IT" sz="1600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954867" y="4365104"/>
            <a:ext cx="1356462" cy="5566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800" b="1" dirty="0">
                <a:solidFill>
                  <a:srgbClr val="002060"/>
                </a:solidFill>
                <a:latin typeface="Bookman Old Style"/>
                <a:ea typeface="Calibri"/>
                <a:cs typeface="Arial"/>
              </a:rPr>
              <a:t>86,4%</a:t>
            </a:r>
            <a:endParaRPr lang="it-IT" sz="28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592151" y="4365104"/>
            <a:ext cx="13564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002060"/>
                </a:solidFill>
                <a:latin typeface="Bookman Old Style"/>
                <a:ea typeface="Calibri"/>
                <a:cs typeface="Arial"/>
              </a:rPr>
              <a:t>13,6%</a:t>
            </a:r>
            <a:endParaRPr lang="it-IT" sz="2800" dirty="0">
              <a:solidFill>
                <a:srgbClr val="002060"/>
              </a:solidFill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2853758" y="5013176"/>
            <a:ext cx="5822698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/>
          <p:cNvSpPr/>
          <p:nvPr/>
        </p:nvSpPr>
        <p:spPr>
          <a:xfrm>
            <a:off x="2954203" y="5016078"/>
            <a:ext cx="58432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it-IT" b="1" dirty="0">
                <a:solidFill>
                  <a:srgbClr val="FFFF00"/>
                </a:solidFill>
                <a:latin typeface="Bookman Old Style"/>
                <a:ea typeface="Calibri"/>
                <a:cs typeface="Arial"/>
              </a:rPr>
              <a:t>Alcune risposte sono di difficile interpretazione tra “assistenza domiciliare” e “servizio di riabilitazione</a:t>
            </a:r>
            <a:r>
              <a:rPr lang="it-IT" b="1" dirty="0" smtClean="0">
                <a:solidFill>
                  <a:srgbClr val="FFFF00"/>
                </a:solidFill>
                <a:latin typeface="Bookman Old Style"/>
                <a:ea typeface="Calibri"/>
                <a:cs typeface="Arial"/>
              </a:rPr>
              <a:t>” e altro ancora.</a:t>
            </a:r>
            <a:endParaRPr lang="it-IT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604116" y="3995772"/>
            <a:ext cx="19014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INVARIATI</a:t>
            </a:r>
            <a:endParaRPr lang="it-IT" sz="2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9" y="268957"/>
            <a:ext cx="879157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722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650173"/>
              </p:ext>
            </p:extLst>
          </p:nvPr>
        </p:nvGraphicFramePr>
        <p:xfrm>
          <a:off x="416142" y="831351"/>
          <a:ext cx="8352927" cy="56886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20280"/>
                <a:gridCol w="1512168"/>
                <a:gridCol w="1512168"/>
                <a:gridCol w="2808311"/>
              </a:tblGrid>
              <a:tr h="43204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525658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416142" y="831351"/>
            <a:ext cx="16995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Sesta </a:t>
            </a:r>
            <a:r>
              <a:rPr lang="it-IT" sz="1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domanda</a:t>
            </a:r>
            <a:endParaRPr lang="it-IT" sz="1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32038" y="1268760"/>
            <a:ext cx="2716164" cy="5304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  <a:tabLst>
                <a:tab pos="793750" algn="l"/>
              </a:tabLst>
            </a:pPr>
            <a:r>
              <a:rPr lang="it-IT" sz="1400" b="1" dirty="0">
                <a:solidFill>
                  <a:prstClr val="black"/>
                </a:solidFill>
                <a:latin typeface="Bookman Old Style"/>
                <a:ea typeface="Calibri"/>
                <a:cs typeface="Times New Roman"/>
              </a:rPr>
              <a:t>Pagina 25 dell’accordo – Domicili protetti – </a:t>
            </a:r>
            <a:r>
              <a:rPr lang="it-IT" sz="1400" i="1" dirty="0">
                <a:solidFill>
                  <a:prstClr val="black"/>
                </a:solidFill>
                <a:latin typeface="Bookman Old Style"/>
                <a:ea typeface="Calibri"/>
                <a:cs typeface="Times New Roman"/>
              </a:rPr>
              <a:t>“… strutture prettamente sociali – case accoglienza – dove coabitano in un domicilio comune più persone in SV o SMC che recentemente stanno nascendo come modello teorico…… si tratta di modelli di assistenza integrata….. oltre che posti di residenza stabili possono essere dotati di – posti di sollievo – o – transito -…….. queste strutture debbono prevedere la possibilità di pernottamento di un familiare presso la struttura…”</a:t>
            </a:r>
            <a:endParaRPr lang="it-IT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spcAft>
                <a:spcPts val="1000"/>
              </a:spcAft>
              <a:tabLst>
                <a:tab pos="793750" algn="l"/>
              </a:tabLst>
            </a:pPr>
            <a:r>
              <a:rPr lang="it-IT" sz="1400" b="1" dirty="0">
                <a:solidFill>
                  <a:srgbClr val="BC0000"/>
                </a:solidFill>
                <a:latin typeface="Bookman Old Style"/>
                <a:ea typeface="Calibri"/>
                <a:cs typeface="Times New Roman"/>
              </a:rPr>
              <a:t>DOMANDA</a:t>
            </a:r>
            <a:endParaRPr lang="it-IT" sz="1400" dirty="0">
              <a:solidFill>
                <a:srgbClr val="BC0000"/>
              </a:solidFill>
              <a:ea typeface="Calibri"/>
              <a:cs typeface="Times New Roman"/>
            </a:endParaRPr>
          </a:p>
          <a:p>
            <a:pPr lvl="0">
              <a:tabLst>
                <a:tab pos="793750" algn="l"/>
              </a:tabLst>
            </a:pPr>
            <a:r>
              <a:rPr lang="it-IT" sz="14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1A</a:t>
            </a:r>
            <a:endParaRPr lang="it-IT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tabLst>
                <a:tab pos="793750" algn="l"/>
              </a:tabLst>
            </a:pPr>
            <a:r>
              <a:rPr lang="it-IT" sz="14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Nella tua Regione sono presenti tali strutture definite “Domicili protetti”?</a:t>
            </a:r>
            <a:endParaRPr lang="it-IT" sz="1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148786" y="5811158"/>
            <a:ext cx="1119217" cy="5566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800" b="1" dirty="0">
                <a:solidFill>
                  <a:schemeClr val="accent3">
                    <a:lumMod val="50000"/>
                  </a:schemeClr>
                </a:solidFill>
                <a:latin typeface="Bookman Old Style"/>
                <a:ea typeface="Calibri"/>
                <a:cs typeface="Arial"/>
              </a:rPr>
              <a:t>9,0%</a:t>
            </a:r>
            <a:endParaRPr lang="it-IT" sz="2800" dirty="0">
              <a:solidFill>
                <a:schemeClr val="accent3">
                  <a:lumMod val="50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485500" y="5827861"/>
            <a:ext cx="13564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 smtClean="0">
                <a:solidFill>
                  <a:schemeClr val="accent3">
                    <a:lumMod val="50000"/>
                  </a:schemeClr>
                </a:solidFill>
                <a:latin typeface="Bookman Old Style"/>
                <a:ea typeface="Calibri"/>
                <a:cs typeface="Arial"/>
              </a:rPr>
              <a:t>91,0</a:t>
            </a:r>
            <a:r>
              <a:rPr lang="it-IT" sz="2800" b="1" dirty="0">
                <a:solidFill>
                  <a:schemeClr val="accent3">
                    <a:lumMod val="50000"/>
                  </a:schemeClr>
                </a:solidFill>
                <a:latin typeface="Bookman Old Style"/>
                <a:ea typeface="Calibri"/>
                <a:cs typeface="Arial"/>
              </a:rPr>
              <a:t>%</a:t>
            </a:r>
            <a:endParaRPr lang="it-IT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946033" y="843877"/>
            <a:ext cx="1049454" cy="3572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600" b="1" dirty="0">
                <a:solidFill>
                  <a:srgbClr val="FFFF00"/>
                </a:solidFill>
                <a:latin typeface="Arial"/>
                <a:ea typeface="Calibri"/>
                <a:cs typeface="Times New Roman"/>
              </a:rPr>
              <a:t>1 A – (SI)</a:t>
            </a:r>
            <a:endParaRPr lang="it-IT" sz="1600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4466113" y="845771"/>
            <a:ext cx="1220975" cy="3572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1600" b="1" dirty="0">
                <a:solidFill>
                  <a:srgbClr val="FFFF00"/>
                </a:solidFill>
                <a:latin typeface="Arial"/>
                <a:ea typeface="Calibri"/>
                <a:cs typeface="Times New Roman"/>
              </a:rPr>
              <a:t>1 A – (NO) </a:t>
            </a:r>
            <a:endParaRPr lang="it-IT" sz="1600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946033" y="5413319"/>
            <a:ext cx="3008201" cy="397839"/>
          </a:xfrm>
          <a:prstGeom prst="rect">
            <a:avLst/>
          </a:prstGeom>
          <a:solidFill>
            <a:srgbClr val="B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3539056" y="5393362"/>
            <a:ext cx="19014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INVARIATI</a:t>
            </a:r>
            <a:endParaRPr lang="it-IT" sz="2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331135"/>
            <a:ext cx="879157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194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42125" y="332656"/>
            <a:ext cx="8496944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6228184" y="5373216"/>
            <a:ext cx="2160240" cy="288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3347864" y="5373216"/>
            <a:ext cx="2592288" cy="288032"/>
          </a:xfrm>
          <a:prstGeom prst="rect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611560" y="5373216"/>
            <a:ext cx="2520280" cy="288032"/>
          </a:xfrm>
          <a:prstGeom prst="rect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6084168" y="2564904"/>
            <a:ext cx="2304256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3347864" y="2564904"/>
            <a:ext cx="2592288" cy="288032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539552" y="2564904"/>
            <a:ext cx="2592288" cy="28803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467544" y="476672"/>
            <a:ext cx="820891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Abbiamo aggiunto 2 domande alle Associazioni</a:t>
            </a:r>
            <a:endParaRPr lang="it-IT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ISEE</a:t>
            </a:r>
            <a:endParaRPr lang="it-IT" sz="2800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  <a:p>
            <a:r>
              <a:rPr lang="it-IT" i="1" dirty="0">
                <a:latin typeface="Arial" panose="020B0604020202020204" pitchFamily="34" charset="0"/>
                <a:cs typeface="Arial" panose="020B0604020202020204" pitchFamily="34" charset="0"/>
              </a:rPr>
              <a:t>Domanda: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 La messa in atto del nuovo ISEE ha penalizzato i tuoi assistiti?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it-IT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Penalizzato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  </a:t>
            </a:r>
            <a:r>
              <a:rPr lang="it-IT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</a:t>
            </a:r>
            <a: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penalizzato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it-IT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</a:t>
            </a:r>
            <a: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risposto</a:t>
            </a:r>
            <a:endParaRPr lang="it-IT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13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Associazioni		</a:t>
            </a:r>
            <a:r>
              <a:rPr lang="it-IT" sz="2400" b="1" dirty="0">
                <a:solidFill>
                  <a:schemeClr val="accent3">
                    <a:lumMod val="50000"/>
                  </a:schemeClr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3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Associazioni		</a:t>
            </a:r>
            <a:r>
              <a:rPr lang="it-IT" sz="2400" b="1" dirty="0" smtClean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1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Associazione 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551012" y="3789040"/>
            <a:ext cx="798142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CAREGIVER</a:t>
            </a:r>
          </a:p>
          <a:p>
            <a:endParaRPr lang="it-IT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i="1" dirty="0" smtClean="0">
                <a:latin typeface="Arial" panose="020B0604020202020204" pitchFamily="34" charset="0"/>
                <a:cs typeface="Arial" panose="020B0604020202020204" pitchFamily="34" charset="0"/>
              </a:rPr>
              <a:t>Domanda: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tua Regione ha emanato una apposita DGR o LR a favore dei </a:t>
            </a:r>
            <a:r>
              <a:rPr 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Caregiver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it-IT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Sì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it-IT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   </a:t>
            </a:r>
            <a:r>
              <a:rPr lang="it-IT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Nessuna </a:t>
            </a:r>
            <a: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risposta</a:t>
            </a:r>
            <a:endParaRPr lang="it-IT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b="1" dirty="0" smtClean="0">
                <a:solidFill>
                  <a:srgbClr val="0099FF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4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Associazioni		</a:t>
            </a:r>
            <a:r>
              <a:rPr lang="it-IT" sz="2400" b="1" dirty="0">
                <a:solidFill>
                  <a:srgbClr val="FF3300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12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Associazioni	 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24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 1 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Associazione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342125" y="3632448"/>
            <a:ext cx="8496944" cy="14401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 destra 15"/>
          <p:cNvSpPr/>
          <p:nvPr/>
        </p:nvSpPr>
        <p:spPr>
          <a:xfrm>
            <a:off x="0" y="1556792"/>
            <a:ext cx="539552" cy="484632"/>
          </a:xfrm>
          <a:prstGeom prst="right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a destra 19"/>
          <p:cNvSpPr/>
          <p:nvPr/>
        </p:nvSpPr>
        <p:spPr>
          <a:xfrm>
            <a:off x="11460" y="3789944"/>
            <a:ext cx="539552" cy="484632"/>
          </a:xfrm>
          <a:prstGeom prst="right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456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71232" y="332656"/>
            <a:ext cx="8496944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680958" y="781352"/>
            <a:ext cx="7848872" cy="5295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3600" b="1" dirty="0">
                <a:solidFill>
                  <a:srgbClr val="FF3300"/>
                </a:solidFill>
                <a:latin typeface="Arial"/>
                <a:ea typeface="Calibri"/>
                <a:cs typeface="Times New Roman"/>
              </a:rPr>
              <a:t>I commenti ai dati 2016</a:t>
            </a:r>
            <a:endParaRPr lang="it-IT" sz="3600" dirty="0">
              <a:solidFill>
                <a:srgbClr val="FF33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latin typeface="Arial"/>
                <a:ea typeface="Calibri"/>
                <a:cs typeface="Times New Roman"/>
              </a:rPr>
              <a:t> </a:t>
            </a:r>
            <a:endParaRPr lang="it-IT" sz="1600" dirty="0"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solidFill>
                  <a:srgbClr val="FF3300"/>
                </a:solidFill>
                <a:latin typeface="Arial"/>
                <a:ea typeface="Calibri"/>
                <a:cs typeface="Times New Roman"/>
              </a:rPr>
              <a:t>Le consultazioni Regioni–Associazioni</a:t>
            </a:r>
            <a:r>
              <a:rPr lang="it-IT" sz="2000" dirty="0">
                <a:solidFill>
                  <a:srgbClr val="FF33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it-IT" sz="2000" dirty="0">
                <a:latin typeface="Arial"/>
                <a:ea typeface="Calibri"/>
                <a:cs typeface="Times New Roman"/>
              </a:rPr>
              <a:t>sono aumentate di 2 punti. Paca roba</a:t>
            </a:r>
            <a:r>
              <a:rPr lang="it-IT" sz="2000" dirty="0" smtClean="0">
                <a:latin typeface="Arial"/>
                <a:ea typeface="Calibri"/>
                <a:cs typeface="Times New Roman"/>
              </a:rPr>
              <a:t>! -  V. regione E-R (2 incontri nel 2012)</a:t>
            </a:r>
            <a:endParaRPr lang="it-IT" sz="2000" dirty="0"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latin typeface="Arial"/>
                <a:ea typeface="Calibri"/>
                <a:cs typeface="Times New Roman"/>
              </a:rPr>
              <a:t> </a:t>
            </a:r>
            <a:endParaRPr lang="it-IT" sz="2000" dirty="0" smtClean="0">
              <a:latin typeface="Arial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endParaRPr lang="it-IT" sz="2000" dirty="0"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solidFill>
                  <a:srgbClr val="FF3300"/>
                </a:solidFill>
                <a:latin typeface="Arial"/>
                <a:ea typeface="Calibri"/>
                <a:cs typeface="Times New Roman"/>
              </a:rPr>
              <a:t>Le SUAP</a:t>
            </a:r>
            <a:r>
              <a:rPr lang="it-IT" sz="2000" dirty="0">
                <a:solidFill>
                  <a:srgbClr val="FF33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it-IT" sz="2000" dirty="0">
                <a:latin typeface="Arial"/>
                <a:ea typeface="Calibri"/>
                <a:cs typeface="Times New Roman"/>
              </a:rPr>
              <a:t>continuano ad essere un sogno in tutte le Regioni e gli SV che vengono ricoverati in RSA non sono collocati in spazi separati e distinti da aree di degenza ordinaria. Le Regioni affermano che le aree sono distinte ma ciò non corrisponde a verità</a:t>
            </a:r>
            <a:r>
              <a:rPr lang="it-IT" sz="2000" dirty="0" smtClean="0">
                <a:latin typeface="Arial"/>
                <a:ea typeface="Calibri"/>
                <a:cs typeface="Times New Roman"/>
              </a:rPr>
              <a:t>.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endParaRPr lang="it-IT" sz="20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</a:pPr>
            <a:r>
              <a:rPr lang="it-IT" sz="2000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Non esistono SUAP </a:t>
            </a:r>
            <a:r>
              <a:rPr lang="it-IT" sz="2000" dirty="0">
                <a:latin typeface="Arial"/>
                <a:ea typeface="Calibri"/>
                <a:cs typeface="Times New Roman"/>
              </a:rPr>
              <a:t>che hanno la possibilità di convivenza 24 ore con i </a:t>
            </a:r>
            <a:r>
              <a:rPr lang="it-IT" sz="2000" dirty="0" err="1">
                <a:latin typeface="Arial"/>
                <a:ea typeface="Calibri"/>
                <a:cs typeface="Times New Roman"/>
              </a:rPr>
              <a:t>Caregiver</a:t>
            </a:r>
            <a:r>
              <a:rPr lang="it-IT" sz="2000" dirty="0">
                <a:latin typeface="Arial"/>
                <a:ea typeface="Calibri"/>
                <a:cs typeface="Times New Roman"/>
              </a:rPr>
              <a:t>.</a:t>
            </a:r>
            <a:endParaRPr lang="it-IT" sz="2000" dirty="0">
              <a:ea typeface="Calibri"/>
              <a:cs typeface="Times New Roman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71232" y="1484784"/>
            <a:ext cx="8194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7200" dirty="0">
                <a:solidFill>
                  <a:schemeClr val="tx2">
                    <a:lumMod val="60000"/>
                    <a:lumOff val="40000"/>
                  </a:schemeClr>
                </a:solidFill>
                <a:latin typeface="Rockwell Extra Bold" panose="02060903040505020403" pitchFamily="18" charset="0"/>
              </a:rPr>
              <a:t>1</a:t>
            </a:r>
          </a:p>
        </p:txBody>
      </p:sp>
      <p:sp>
        <p:nvSpPr>
          <p:cNvPr id="7" name="Rettangolo 6"/>
          <p:cNvSpPr/>
          <p:nvPr/>
        </p:nvSpPr>
        <p:spPr>
          <a:xfrm>
            <a:off x="323528" y="2924944"/>
            <a:ext cx="8194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7200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Rockwell Extra Bold" panose="02060903040505020403" pitchFamily="18" charset="0"/>
              </a:rPr>
              <a:t>2</a:t>
            </a:r>
            <a:endParaRPr lang="it-IT" sz="7200" dirty="0">
              <a:solidFill>
                <a:srgbClr val="1F497D">
                  <a:lumMod val="60000"/>
                  <a:lumOff val="40000"/>
                </a:srgbClr>
              </a:solidFill>
              <a:latin typeface="Rockwell Extra Bold" panose="02060903040505020403" pitchFamily="18" charset="0"/>
            </a:endParaRPr>
          </a:p>
        </p:txBody>
      </p:sp>
      <p:sp>
        <p:nvSpPr>
          <p:cNvPr id="8" name="Freccia a destra 7"/>
          <p:cNvSpPr/>
          <p:nvPr/>
        </p:nvSpPr>
        <p:spPr>
          <a:xfrm>
            <a:off x="0" y="5215555"/>
            <a:ext cx="114298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826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332656"/>
            <a:ext cx="8496944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657705" y="692696"/>
            <a:ext cx="815694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spcAft>
                <a:spcPts val="0"/>
              </a:spcAft>
            </a:pPr>
            <a:r>
              <a:rPr lang="it-IT" sz="2000" b="1" dirty="0">
                <a:solidFill>
                  <a:srgbClr val="FF3300"/>
                </a:solidFill>
                <a:latin typeface="Arial"/>
                <a:ea typeface="Calibri"/>
                <a:cs typeface="Times New Roman"/>
              </a:rPr>
              <a:t>L’attribuzione di compensi ai </a:t>
            </a:r>
            <a:r>
              <a:rPr lang="it-IT" sz="2000" b="1" dirty="0" err="1">
                <a:solidFill>
                  <a:srgbClr val="FF3300"/>
                </a:solidFill>
                <a:latin typeface="Arial"/>
                <a:ea typeface="Calibri"/>
                <a:cs typeface="Times New Roman"/>
              </a:rPr>
              <a:t>Caregiver</a:t>
            </a:r>
            <a:r>
              <a:rPr lang="it-IT" sz="2000" dirty="0">
                <a:solidFill>
                  <a:srgbClr val="FF33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it-IT" sz="2000" dirty="0">
                <a:latin typeface="Arial"/>
                <a:ea typeface="Calibri"/>
                <a:cs typeface="Times New Roman"/>
              </a:rPr>
              <a:t>è diventato un gioco le cui regole vengono fatte su misura per ogni Regione. Per chiarezza: l’assegno di cura e l’assegno al gravissimo disabile, viene ritenuto dalla Regione come compenso al </a:t>
            </a:r>
            <a:r>
              <a:rPr lang="it-IT" sz="2000" dirty="0" err="1">
                <a:latin typeface="Arial"/>
                <a:ea typeface="Calibri"/>
                <a:cs typeface="Times New Roman"/>
              </a:rPr>
              <a:t>Caregiver</a:t>
            </a:r>
            <a:r>
              <a:rPr lang="it-IT" sz="2000" dirty="0">
                <a:latin typeface="Arial"/>
                <a:ea typeface="Calibri"/>
                <a:cs typeface="Times New Roman"/>
              </a:rPr>
              <a:t> e questo non è accettabile. </a:t>
            </a:r>
            <a:endParaRPr lang="it-IT" sz="2000" dirty="0" smtClean="0">
              <a:latin typeface="Arial"/>
              <a:ea typeface="Calibri"/>
              <a:cs typeface="Times New Roman"/>
            </a:endParaRPr>
          </a:p>
          <a:p>
            <a:pPr marL="457200">
              <a:spcAft>
                <a:spcPts val="0"/>
              </a:spcAft>
            </a:pPr>
            <a:r>
              <a:rPr lang="it-IT" sz="2000" b="1" dirty="0" smtClean="0">
                <a:latin typeface="Arial"/>
                <a:ea typeface="Calibri"/>
                <a:cs typeface="Times New Roman"/>
              </a:rPr>
              <a:t>Solo </a:t>
            </a:r>
            <a:r>
              <a:rPr lang="it-IT" sz="2000" b="1" dirty="0">
                <a:latin typeface="Arial"/>
                <a:ea typeface="Calibri"/>
                <a:cs typeface="Times New Roman"/>
              </a:rPr>
              <a:t>2 regioni, Lombardia e Regione autonoma Sardegna attribuiscono in modo chiaro un assegno a favore dei </a:t>
            </a:r>
            <a:r>
              <a:rPr lang="it-IT" sz="2000" b="1" dirty="0" err="1">
                <a:latin typeface="Arial"/>
                <a:ea typeface="Calibri"/>
                <a:cs typeface="Times New Roman"/>
              </a:rPr>
              <a:t>Caregiver</a:t>
            </a:r>
            <a:r>
              <a:rPr lang="it-IT" sz="2000" b="1" dirty="0" smtClean="0">
                <a:latin typeface="Arial"/>
                <a:ea typeface="Calibri"/>
                <a:cs typeface="Times New Roman"/>
              </a:rPr>
              <a:t>.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endParaRPr lang="it-IT" sz="2000" dirty="0">
              <a:ea typeface="Calibri"/>
              <a:cs typeface="Times New Roman"/>
            </a:endParaRPr>
          </a:p>
          <a:p>
            <a:pPr marL="457200">
              <a:spcAft>
                <a:spcPts val="0"/>
              </a:spcAft>
            </a:pPr>
            <a:r>
              <a:rPr lang="it-IT" sz="2000" b="1" dirty="0">
                <a:latin typeface="Arial"/>
                <a:ea typeface="Calibri"/>
                <a:cs typeface="Times New Roman"/>
              </a:rPr>
              <a:t>La proposta di legge sui </a:t>
            </a:r>
            <a:r>
              <a:rPr lang="it-IT" sz="2000" b="1" dirty="0" err="1" smtClean="0">
                <a:latin typeface="Arial"/>
                <a:ea typeface="Calibri"/>
                <a:cs typeface="Times New Roman"/>
              </a:rPr>
              <a:t>Caregiver</a:t>
            </a:r>
            <a:r>
              <a:rPr lang="it-IT" sz="2000" b="1" dirty="0" smtClean="0">
                <a:latin typeface="Arial"/>
                <a:ea typeface="Calibri"/>
                <a:cs typeface="Times New Roman"/>
              </a:rPr>
              <a:t> 3414 </a:t>
            </a:r>
            <a:r>
              <a:rPr lang="it-IT" sz="2000" dirty="0">
                <a:latin typeface="Arial"/>
                <a:ea typeface="Calibri"/>
                <a:cs typeface="Times New Roman"/>
              </a:rPr>
              <a:t>presentata </a:t>
            </a:r>
            <a:r>
              <a:rPr lang="it-IT" sz="2000" dirty="0" smtClean="0">
                <a:latin typeface="Arial"/>
                <a:ea typeface="Calibri"/>
                <a:cs typeface="Times New Roman"/>
              </a:rPr>
              <a:t>alla Camera il </a:t>
            </a:r>
            <a:r>
              <a:rPr lang="it-IT" sz="2000" dirty="0">
                <a:latin typeface="Arial"/>
                <a:ea typeface="Calibri"/>
                <a:cs typeface="Times New Roman"/>
              </a:rPr>
              <a:t>10 novembre 2015 è un puro attestato di riconoscenza alla figura del </a:t>
            </a:r>
            <a:r>
              <a:rPr lang="it-IT" sz="2000" dirty="0" err="1">
                <a:latin typeface="Arial"/>
                <a:ea typeface="Calibri"/>
                <a:cs typeface="Times New Roman"/>
              </a:rPr>
              <a:t>Caregiver</a:t>
            </a:r>
            <a:r>
              <a:rPr lang="it-IT" sz="2000" dirty="0">
                <a:latin typeface="Arial"/>
                <a:ea typeface="Calibri"/>
                <a:cs typeface="Times New Roman"/>
              </a:rPr>
              <a:t> e termina dicendo che tale legge non deve incidere sul bilancio dello Stato. E </a:t>
            </a:r>
            <a:r>
              <a:rPr lang="it-IT" sz="2000" dirty="0" smtClean="0">
                <a:latin typeface="Arial"/>
                <a:ea typeface="Calibri"/>
                <a:cs typeface="Times New Roman"/>
              </a:rPr>
              <a:t>allora?</a:t>
            </a:r>
          </a:p>
          <a:p>
            <a:pPr marL="457200">
              <a:spcAft>
                <a:spcPts val="0"/>
              </a:spcAft>
            </a:pPr>
            <a:r>
              <a:rPr lang="it-IT" sz="2000" dirty="0" smtClean="0">
                <a:latin typeface="Arial"/>
                <a:ea typeface="Calibri"/>
                <a:cs typeface="Times New Roman"/>
              </a:rPr>
              <a:t>Il 6 aprile (3 giorni orsono) è stato presentato </a:t>
            </a:r>
            <a:r>
              <a:rPr lang="it-IT" sz="2000" b="1" dirty="0" smtClean="0">
                <a:latin typeface="Arial"/>
                <a:ea typeface="Calibri"/>
                <a:cs typeface="Times New Roman"/>
              </a:rPr>
              <a:t>al senato il DDL 2128</a:t>
            </a:r>
            <a:r>
              <a:rPr lang="it-IT" sz="2000" dirty="0" smtClean="0">
                <a:latin typeface="Arial"/>
                <a:ea typeface="Calibri"/>
                <a:cs typeface="Times New Roman"/>
              </a:rPr>
              <a:t> (riconoscimento del </a:t>
            </a:r>
            <a:r>
              <a:rPr lang="it-IT" sz="2000" dirty="0" err="1" smtClean="0">
                <a:latin typeface="Arial"/>
                <a:ea typeface="Calibri"/>
                <a:cs typeface="Times New Roman"/>
              </a:rPr>
              <a:t>Caregiver</a:t>
            </a:r>
            <a:r>
              <a:rPr lang="it-IT" sz="2000" dirty="0" smtClean="0">
                <a:latin typeface="Arial"/>
                <a:ea typeface="Calibri"/>
                <a:cs typeface="Times New Roman"/>
              </a:rPr>
              <a:t> familiare) e questa volta i 51 firmatari del DDL fanno mettere le mani in tasca al Governo, che Maria Simona Bellini definisce «Minimo Sindacale»</a:t>
            </a:r>
          </a:p>
          <a:p>
            <a:pPr marL="457200">
              <a:spcAft>
                <a:spcPts val="0"/>
              </a:spcAft>
            </a:pPr>
            <a:r>
              <a:rPr lang="it-IT" sz="2000" b="1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Chi vincerà questa sfida?</a:t>
            </a:r>
            <a:endParaRPr lang="it-IT" sz="20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58406" y="188640"/>
            <a:ext cx="8194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7200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Rockwell Extra Bold" panose="02060903040505020403" pitchFamily="18" charset="0"/>
              </a:rPr>
              <a:t>3</a:t>
            </a:r>
            <a:endParaRPr lang="it-IT" sz="7200" dirty="0">
              <a:solidFill>
                <a:srgbClr val="1F497D">
                  <a:lumMod val="60000"/>
                  <a:lumOff val="40000"/>
                </a:srgbClr>
              </a:solidFill>
              <a:latin typeface="Rockwell Extra Bold" panose="02060903040505020403" pitchFamily="18" charset="0"/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0" y="3429000"/>
            <a:ext cx="117786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859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356621"/>
            <a:ext cx="8496944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475656" y="836712"/>
            <a:ext cx="6984776" cy="533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solidFill>
                  <a:srgbClr val="FF3300"/>
                </a:solidFill>
                <a:latin typeface="Arial"/>
                <a:ea typeface="Calibri"/>
                <a:cs typeface="Times New Roman"/>
              </a:rPr>
              <a:t>I Centri diurni</a:t>
            </a:r>
            <a:r>
              <a:rPr lang="it-IT" sz="2000" dirty="0">
                <a:solidFill>
                  <a:srgbClr val="FF33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it-IT" sz="2000" dirty="0">
                <a:latin typeface="Arial"/>
                <a:ea typeface="Calibri"/>
                <a:cs typeface="Times New Roman"/>
              </a:rPr>
              <a:t>per accogliere gli SV 1 o 2 volte la settimana e dare la possibilità ai </a:t>
            </a:r>
            <a:r>
              <a:rPr lang="it-IT" sz="2000" dirty="0" err="1">
                <a:latin typeface="Arial"/>
                <a:ea typeface="Calibri"/>
                <a:cs typeface="Times New Roman"/>
              </a:rPr>
              <a:t>Cargiver</a:t>
            </a:r>
            <a:r>
              <a:rPr lang="it-IT" sz="2000" dirty="0">
                <a:latin typeface="Arial"/>
                <a:ea typeface="Calibri"/>
                <a:cs typeface="Times New Roman"/>
              </a:rPr>
              <a:t> di assentarsi da casa, sono un  misero </a:t>
            </a:r>
            <a:r>
              <a:rPr lang="it-IT" sz="2800" dirty="0">
                <a:solidFill>
                  <a:srgbClr val="FF0000"/>
                </a:solidFill>
                <a:latin typeface="Rockwell Extra Bold" panose="02060903040505020403" pitchFamily="18" charset="0"/>
                <a:ea typeface="Calibri"/>
                <a:cs typeface="Times New Roman"/>
              </a:rPr>
              <a:t>18%</a:t>
            </a:r>
            <a:r>
              <a:rPr lang="it-IT" sz="2000" dirty="0">
                <a:latin typeface="Arial"/>
                <a:ea typeface="Calibri"/>
                <a:cs typeface="Times New Roman"/>
              </a:rPr>
              <a:t> in tutta Italia, mentre l’accordo Stato-Regioni 5-5-2011 raccomanda la messa in atto.</a:t>
            </a:r>
            <a:endParaRPr lang="it-IT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latin typeface="Arial"/>
                <a:ea typeface="Calibri"/>
                <a:cs typeface="Times New Roman"/>
              </a:rPr>
              <a:t> </a:t>
            </a:r>
            <a:endParaRPr lang="it-IT" sz="2000" dirty="0"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latin typeface="Arial"/>
                <a:ea typeface="Calibri"/>
                <a:cs typeface="Times New Roman"/>
              </a:rPr>
              <a:t>I dati per il servizio di </a:t>
            </a:r>
            <a:r>
              <a:rPr lang="it-IT" sz="2000" b="1" dirty="0">
                <a:solidFill>
                  <a:srgbClr val="FF3300"/>
                </a:solidFill>
                <a:latin typeface="Arial"/>
                <a:ea typeface="Calibri"/>
                <a:cs typeface="Times New Roman"/>
              </a:rPr>
              <a:t>riabilitazione a domicilio</a:t>
            </a:r>
            <a:r>
              <a:rPr lang="it-IT" sz="2000" dirty="0">
                <a:solidFill>
                  <a:srgbClr val="FF33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it-IT" sz="2000" dirty="0">
                <a:latin typeface="Arial"/>
                <a:ea typeface="Calibri"/>
                <a:cs typeface="Times New Roman"/>
              </a:rPr>
              <a:t>a carico del servizio Pubblico restano invariati, resta però il fatto che la riabilitazione a Cristina Magrini la deve pagare il papà Romano o la nostra Associazione. </a:t>
            </a:r>
            <a:endParaRPr lang="it-IT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latin typeface="Arial"/>
                <a:ea typeface="Calibri"/>
                <a:cs typeface="Times New Roman"/>
              </a:rPr>
              <a:t> </a:t>
            </a:r>
            <a:endParaRPr lang="it-IT" sz="2000" dirty="0"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it-IT" sz="2000" dirty="0">
                <a:latin typeface="Arial"/>
                <a:ea typeface="Calibri"/>
                <a:cs typeface="Times New Roman"/>
              </a:rPr>
              <a:t>Sesta e ultima domanda, </a:t>
            </a:r>
            <a:r>
              <a:rPr lang="it-IT" sz="2000" b="1" dirty="0">
                <a:solidFill>
                  <a:srgbClr val="FF3300"/>
                </a:solidFill>
                <a:latin typeface="Arial"/>
                <a:ea typeface="Calibri"/>
                <a:cs typeface="Times New Roman"/>
              </a:rPr>
              <a:t>“Case Accoglienza” </a:t>
            </a:r>
            <a:r>
              <a:rPr lang="it-IT" sz="2000" dirty="0">
                <a:latin typeface="Arial"/>
                <a:ea typeface="Calibri"/>
                <a:cs typeface="Times New Roman"/>
              </a:rPr>
              <a:t>il dato non si muove e resta negativo al </a:t>
            </a:r>
            <a:r>
              <a:rPr lang="it-IT" sz="2800" b="1" dirty="0">
                <a:solidFill>
                  <a:srgbClr val="FF0000"/>
                </a:solidFill>
                <a:latin typeface="Rockwell Extra Bold" panose="02060903040505020403" pitchFamily="18" charset="0"/>
                <a:ea typeface="Calibri"/>
                <a:cs typeface="Times New Roman"/>
              </a:rPr>
              <a:t>91%</a:t>
            </a:r>
            <a:r>
              <a:rPr lang="it-IT" sz="2000" dirty="0">
                <a:latin typeface="Arial"/>
                <a:ea typeface="Calibri"/>
                <a:cs typeface="Times New Roman"/>
              </a:rPr>
              <a:t>, è un sogno che non verrà mai realizzato.</a:t>
            </a:r>
            <a:endParaRPr lang="it-IT" sz="2000" dirty="0">
              <a:ea typeface="Calibri"/>
              <a:cs typeface="Times New Roman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827584" y="476672"/>
            <a:ext cx="8194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7200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Rockwell Extra Bold" panose="02060903040505020403" pitchFamily="18" charset="0"/>
              </a:rPr>
              <a:t>4</a:t>
            </a:r>
            <a:endParaRPr lang="it-IT" sz="7200" dirty="0">
              <a:solidFill>
                <a:srgbClr val="1F497D">
                  <a:lumMod val="60000"/>
                  <a:lumOff val="40000"/>
                </a:srgbClr>
              </a:solidFill>
              <a:latin typeface="Rockwell Extra Bold" panose="02060903040505020403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827583" y="2636912"/>
            <a:ext cx="8194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7200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Rockwell Extra Bold" panose="02060903040505020403" pitchFamily="18" charset="0"/>
              </a:rPr>
              <a:t>5</a:t>
            </a:r>
            <a:endParaRPr lang="it-IT" sz="7200" dirty="0">
              <a:solidFill>
                <a:srgbClr val="1F497D">
                  <a:lumMod val="60000"/>
                  <a:lumOff val="40000"/>
                </a:srgbClr>
              </a:solidFill>
              <a:latin typeface="Rockwell Extra Bold" panose="02060903040505020403" pitchFamily="18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827582" y="4447697"/>
            <a:ext cx="8194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7200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Rockwell Extra Bold" panose="02060903040505020403" pitchFamily="18" charset="0"/>
              </a:rPr>
              <a:t>6</a:t>
            </a:r>
            <a:endParaRPr lang="it-IT" sz="7200" dirty="0">
              <a:solidFill>
                <a:srgbClr val="1F497D">
                  <a:lumMod val="60000"/>
                  <a:lumOff val="40000"/>
                </a:srgbClr>
              </a:solidFill>
              <a:latin typeface="Rockwell Extra Bold" panose="020609030405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75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31393" y="332656"/>
            <a:ext cx="8496944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673758" y="483578"/>
            <a:ext cx="7776864" cy="5583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3600" b="1" dirty="0" smtClean="0">
                <a:solidFill>
                  <a:srgbClr val="FF3300"/>
                </a:solidFill>
                <a:latin typeface="Arial"/>
                <a:ea typeface="Calibri"/>
                <a:cs typeface="Times New Roman"/>
              </a:rPr>
              <a:t>Il </a:t>
            </a:r>
            <a:r>
              <a:rPr lang="it-IT" sz="3600" b="1" dirty="0">
                <a:solidFill>
                  <a:srgbClr val="FF3300"/>
                </a:solidFill>
                <a:latin typeface="Arial"/>
                <a:ea typeface="Calibri"/>
                <a:cs typeface="Times New Roman"/>
              </a:rPr>
              <a:t>tavolo Rossini/2</a:t>
            </a:r>
            <a:endParaRPr lang="it-IT" sz="1600" dirty="0">
              <a:solidFill>
                <a:srgbClr val="FF3300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sz="2000" dirty="0" smtClean="0">
                <a:latin typeface="Arial"/>
                <a:ea typeface="Calibri"/>
                <a:cs typeface="Times New Roman"/>
              </a:rPr>
              <a:t>Abbiamo </a:t>
            </a:r>
            <a:r>
              <a:rPr lang="it-IT" sz="2000" dirty="0">
                <a:latin typeface="Arial"/>
                <a:ea typeface="Calibri"/>
                <a:cs typeface="Times New Roman"/>
              </a:rPr>
              <a:t>ricevuto in via informale la bozza </a:t>
            </a:r>
            <a:endParaRPr lang="it-IT" sz="2000" dirty="0" smtClean="0"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sz="2000" dirty="0" smtClean="0">
                <a:latin typeface="Arial"/>
                <a:ea typeface="Calibri"/>
                <a:cs typeface="Times New Roman"/>
              </a:rPr>
              <a:t>del documento </a:t>
            </a:r>
            <a:r>
              <a:rPr lang="it-IT" sz="2000" dirty="0">
                <a:latin typeface="Arial"/>
                <a:ea typeface="Calibri"/>
                <a:cs typeface="Times New Roman"/>
              </a:rPr>
              <a:t>finale ottenuto dopo 18 mesi </a:t>
            </a:r>
            <a:endParaRPr lang="it-IT" sz="2000" dirty="0" smtClean="0"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sz="2000" dirty="0" smtClean="0">
                <a:latin typeface="Arial"/>
                <a:ea typeface="Calibri"/>
                <a:cs typeface="Times New Roman"/>
              </a:rPr>
              <a:t>di lavoro </a:t>
            </a:r>
            <a:r>
              <a:rPr lang="it-IT" sz="2000" dirty="0">
                <a:latin typeface="Arial"/>
                <a:ea typeface="Calibri"/>
                <a:cs typeface="Times New Roman"/>
              </a:rPr>
              <a:t>da parte degli esperti. Tutti </a:t>
            </a:r>
            <a:endParaRPr lang="it-IT" sz="2000" dirty="0" smtClean="0"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sz="2000" dirty="0" smtClean="0">
                <a:latin typeface="Arial"/>
                <a:ea typeface="Calibri"/>
                <a:cs typeface="Times New Roman"/>
              </a:rPr>
              <a:t>ricordate che </a:t>
            </a:r>
            <a:r>
              <a:rPr lang="it-IT" sz="2000" dirty="0">
                <a:latin typeface="Arial"/>
                <a:ea typeface="Calibri"/>
                <a:cs typeface="Times New Roman"/>
              </a:rPr>
              <a:t>il tavolo, istituito con DM, </a:t>
            </a:r>
            <a:endParaRPr lang="it-IT" sz="2000" dirty="0" smtClean="0"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sz="2000" dirty="0" smtClean="0">
                <a:latin typeface="Arial"/>
                <a:ea typeface="Calibri"/>
                <a:cs typeface="Times New Roman"/>
              </a:rPr>
              <a:t>doveva monitorare </a:t>
            </a:r>
            <a:r>
              <a:rPr lang="it-IT" sz="2000" dirty="0">
                <a:latin typeface="Arial"/>
                <a:ea typeface="Calibri"/>
                <a:cs typeface="Times New Roman"/>
              </a:rPr>
              <a:t>lo stato di applicazione </a:t>
            </a:r>
            <a:endParaRPr lang="it-IT" sz="2000" dirty="0" smtClean="0"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sz="2000" dirty="0" smtClean="0">
                <a:latin typeface="Arial"/>
                <a:ea typeface="Calibri"/>
                <a:cs typeface="Times New Roman"/>
              </a:rPr>
              <a:t>dell’accordo </a:t>
            </a:r>
            <a:r>
              <a:rPr lang="it-IT" sz="2000" dirty="0">
                <a:latin typeface="Arial"/>
                <a:ea typeface="Calibri"/>
                <a:cs typeface="Times New Roman"/>
              </a:rPr>
              <a:t>Stato-Regioni 5/5/2011, </a:t>
            </a:r>
            <a:endParaRPr lang="it-IT" sz="2000" dirty="0" smtClean="0"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sz="2000" dirty="0" smtClean="0">
                <a:latin typeface="Arial"/>
                <a:ea typeface="Calibri"/>
                <a:cs typeface="Times New Roman"/>
              </a:rPr>
              <a:t>indicare </a:t>
            </a:r>
            <a:r>
              <a:rPr lang="it-IT" sz="2000" dirty="0">
                <a:latin typeface="Arial"/>
                <a:ea typeface="Calibri"/>
                <a:cs typeface="Times New Roman"/>
              </a:rPr>
              <a:t>le inadempienze delle Regioni </a:t>
            </a:r>
            <a:endParaRPr lang="it-IT" sz="2000" dirty="0" smtClean="0"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sz="2000" dirty="0" smtClean="0">
                <a:latin typeface="Arial"/>
                <a:ea typeface="Calibri"/>
                <a:cs typeface="Times New Roman"/>
              </a:rPr>
              <a:t>e </a:t>
            </a:r>
            <a:r>
              <a:rPr lang="it-IT" sz="2000" dirty="0">
                <a:latin typeface="Arial"/>
                <a:ea typeface="Calibri"/>
                <a:cs typeface="Times New Roman"/>
              </a:rPr>
              <a:t>fare delle proposte.</a:t>
            </a:r>
            <a:endParaRPr lang="it-IT" sz="20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sz="800" dirty="0">
                <a:latin typeface="Arial"/>
                <a:ea typeface="Calibri"/>
                <a:cs typeface="Times New Roman"/>
              </a:rPr>
              <a:t> </a:t>
            </a:r>
            <a:endParaRPr lang="it-IT" sz="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800" b="1" dirty="0">
                <a:solidFill>
                  <a:srgbClr val="FF3300"/>
                </a:solidFill>
                <a:latin typeface="Arial"/>
                <a:ea typeface="Calibri"/>
                <a:cs typeface="Times New Roman"/>
              </a:rPr>
              <a:t>Il percorso</a:t>
            </a:r>
            <a:r>
              <a:rPr lang="it-IT" sz="2800" b="1" dirty="0" smtClean="0">
                <a:solidFill>
                  <a:srgbClr val="FF3300"/>
                </a:solidFill>
                <a:latin typeface="Arial"/>
                <a:ea typeface="Calibri"/>
                <a:cs typeface="Times New Roman"/>
              </a:rPr>
              <a:t>:</a:t>
            </a:r>
            <a:endParaRPr lang="it-IT" sz="8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it-IT" sz="2000" dirty="0">
                <a:latin typeface="Arial"/>
                <a:ea typeface="Calibri"/>
                <a:cs typeface="Arial"/>
              </a:rPr>
              <a:t>01/01/2013 – 31/12/2013 (DM Balduzzi)</a:t>
            </a:r>
            <a:endParaRPr lang="it-IT" sz="2000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it-IT" sz="2000" dirty="0">
                <a:latin typeface="Arial"/>
                <a:ea typeface="Calibri"/>
                <a:cs typeface="Arial"/>
              </a:rPr>
              <a:t>01/01/2015 – 30/06/2015 (proroga DM Lorenzin</a:t>
            </a:r>
            <a:r>
              <a:rPr lang="it-IT" sz="2000" dirty="0" smtClean="0">
                <a:latin typeface="Arial"/>
                <a:ea typeface="Calibri"/>
                <a:cs typeface="Arial"/>
              </a:rPr>
              <a:t>)</a:t>
            </a:r>
            <a:endParaRPr lang="it-IT" sz="2000" dirty="0" smtClean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it-IT" sz="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sz="2000" dirty="0">
                <a:latin typeface="Arial"/>
                <a:ea typeface="Calibri"/>
                <a:cs typeface="Times New Roman"/>
              </a:rPr>
              <a:t>Abbiamo letto con </a:t>
            </a:r>
            <a:r>
              <a:rPr lang="it-IT" sz="2000" dirty="0" smtClean="0">
                <a:latin typeface="Arial"/>
                <a:ea typeface="Calibri"/>
                <a:cs typeface="Times New Roman"/>
              </a:rPr>
              <a:t>la più grande </a:t>
            </a:r>
            <a:r>
              <a:rPr lang="it-IT" sz="2000" dirty="0">
                <a:latin typeface="Arial"/>
                <a:ea typeface="Calibri"/>
                <a:cs typeface="Times New Roman"/>
              </a:rPr>
              <a:t>attenzione il documento e </a:t>
            </a:r>
            <a:r>
              <a:rPr lang="it-IT" sz="2000" dirty="0" smtClean="0">
                <a:latin typeface="Arial"/>
                <a:ea typeface="Calibri"/>
                <a:cs typeface="Times New Roman"/>
              </a:rPr>
              <a:t>daremo un rapido </a:t>
            </a:r>
            <a:r>
              <a:rPr lang="it-IT" sz="2000" dirty="0">
                <a:latin typeface="Arial"/>
                <a:ea typeface="Calibri"/>
                <a:cs typeface="Times New Roman"/>
              </a:rPr>
              <a:t>giudizio </a:t>
            </a:r>
            <a:r>
              <a:rPr lang="it-IT" sz="2000" dirty="0" smtClean="0">
                <a:latin typeface="Arial"/>
                <a:ea typeface="Calibri"/>
                <a:cs typeface="Times New Roman"/>
              </a:rPr>
              <a:t>alle </a:t>
            </a:r>
            <a:r>
              <a:rPr lang="it-IT" sz="2000" dirty="0">
                <a:latin typeface="Arial"/>
                <a:ea typeface="Calibri"/>
                <a:cs typeface="Times New Roman"/>
              </a:rPr>
              <a:t>fine di questa esposizione, comunque abbiamo rilevato 2 punti che destano la nostra curiosità:</a:t>
            </a:r>
            <a:endParaRPr lang="it-IT" sz="2000" dirty="0">
              <a:ea typeface="Calibri"/>
              <a:cs typeface="Times New Roman"/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0" y="3664448"/>
            <a:ext cx="75557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16632"/>
            <a:ext cx="3302880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04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332656"/>
            <a:ext cx="8496944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a destra 3"/>
          <p:cNvSpPr/>
          <p:nvPr/>
        </p:nvSpPr>
        <p:spPr>
          <a:xfrm>
            <a:off x="0" y="3861048"/>
            <a:ext cx="105773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>
            <a:off x="0" y="508505"/>
            <a:ext cx="105404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1038169" y="390459"/>
            <a:ext cx="7632846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4000" dirty="0" smtClean="0">
                <a:solidFill>
                  <a:schemeClr val="accent1"/>
                </a:solidFill>
                <a:latin typeface="Rockwell Extra Bold" panose="02060903040505020403" pitchFamily="18" charset="0"/>
                <a:ea typeface="Calibri"/>
                <a:cs typeface="Times New Roman"/>
              </a:rPr>
              <a:t>A)</a:t>
            </a:r>
            <a:r>
              <a:rPr lang="it-IT" sz="4000" dirty="0" smtClean="0">
                <a:solidFill>
                  <a:schemeClr val="accent1">
                    <a:lumMod val="50000"/>
                  </a:schemeClr>
                </a:solidFill>
                <a:latin typeface="Rockwell Extra Bold" panose="02060903040505020403" pitchFamily="18" charset="0"/>
                <a:ea typeface="Calibri"/>
                <a:cs typeface="Times New Roman"/>
              </a:rPr>
              <a:t> 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Pag</a:t>
            </a:r>
            <a:r>
              <a:rPr lang="it-IT" dirty="0">
                <a:latin typeface="Arial"/>
                <a:ea typeface="Calibri"/>
                <a:cs typeface="Times New Roman"/>
              </a:rPr>
              <a:t>. 19 del documento </a:t>
            </a:r>
            <a:r>
              <a:rPr lang="it-IT" i="1" dirty="0">
                <a:latin typeface="Arial"/>
                <a:ea typeface="Calibri"/>
                <a:cs typeface="Times New Roman"/>
              </a:rPr>
              <a:t>“…. non è stato possibile identificare con certezza il numero di persone assistite a domicilio ADI (assist domiciliare integrata), il numero di persone assistite in strutture extra ospedaliere e in particolare il numero di persone assistite in SUAP……”</a:t>
            </a:r>
            <a:endParaRPr lang="it-IT" sz="11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b="1" dirty="0">
                <a:latin typeface="Arial"/>
                <a:ea typeface="Calibri"/>
                <a:cs typeface="Times New Roman"/>
              </a:rPr>
              <a:t>Poi continua</a:t>
            </a:r>
            <a:endParaRPr lang="it-IT" sz="11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i="1" dirty="0">
                <a:latin typeface="Arial"/>
                <a:ea typeface="Calibri"/>
                <a:cs typeface="Times New Roman"/>
              </a:rPr>
              <a:t>“…Complessivamente le Regioni dichiarano di assistere 2.994 persone in SV e SMC delle quali 827 in moduli dedicati e 1.368 presso SUAP….”</a:t>
            </a:r>
            <a:r>
              <a:rPr lang="it-IT" dirty="0">
                <a:latin typeface="Arial"/>
                <a:ea typeface="Calibri"/>
                <a:cs typeface="Times New Roman"/>
              </a:rPr>
              <a:t> </a:t>
            </a:r>
            <a:endParaRPr lang="it-IT" dirty="0" smtClean="0"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b="1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Va </a:t>
            </a:r>
            <a:r>
              <a:rPr lang="it-IT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da sé che </a:t>
            </a:r>
            <a:r>
              <a:rPr lang="it-IT" b="1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calcolando mateticamente </a:t>
            </a:r>
            <a:r>
              <a:rPr lang="it-IT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l’affermazione gli SV trattenuti a domicilio sono 799, e allora come mai nel paragrafo precedente affermava “non è stato possibile….”</a:t>
            </a:r>
            <a:endParaRPr lang="it-IT" sz="1100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b="1" dirty="0">
                <a:latin typeface="Arial"/>
                <a:ea typeface="Calibri"/>
                <a:cs typeface="Times New Roman"/>
              </a:rPr>
              <a:t>Prendiamo atto che dopo 18 mesi la confusione regna sovrana</a:t>
            </a:r>
            <a:r>
              <a:rPr lang="it-IT" b="1" dirty="0" smtClean="0">
                <a:latin typeface="Arial"/>
                <a:ea typeface="Calibri"/>
                <a:cs typeface="Times New Roman"/>
              </a:rPr>
              <a:t>!</a:t>
            </a:r>
            <a:endParaRPr lang="it-IT" sz="11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sz="4000" dirty="0" smtClean="0">
                <a:solidFill>
                  <a:schemeClr val="accent1"/>
                </a:solidFill>
                <a:latin typeface="Rockwell Extra Bold" panose="02060903040505020403" pitchFamily="18" charset="0"/>
                <a:ea typeface="Calibri"/>
                <a:cs typeface="Times New Roman"/>
              </a:rPr>
              <a:t>B)  </a:t>
            </a:r>
            <a:r>
              <a:rPr lang="it-IT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A </a:t>
            </a:r>
            <a:r>
              <a:rPr lang="it-IT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pag. 19 e 53 del documento “Tavolo R” rileviamo che sono </a:t>
            </a:r>
            <a:r>
              <a:rPr lang="it-IT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state costituite e sono funzionanti 100 SUAP in 10 Regioni, </a:t>
            </a:r>
            <a:r>
              <a:rPr lang="it-IT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di cui 25 in E-R, 19 in Lombardia e 5 in Campania. Posso comprendere che il “Tavolo R” abbia accettato pedissequamente i dati forniti dalle Regioni, </a:t>
            </a:r>
            <a:r>
              <a:rPr lang="it-IT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ma la “sparata” di 25 SUAP nella Regione E-R doveva far sorgere qualche dubbio. </a:t>
            </a:r>
            <a:r>
              <a:rPr lang="it-IT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A noi che viviamo in questa Regione non risulta, così pure le 19 in Lombardia e 5 in Campania (v. Associazione Amici di Eleonora)</a:t>
            </a:r>
            <a:endParaRPr lang="it-IT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147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23528" y="260648"/>
            <a:ext cx="8496944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</a:pPr>
            <a:r>
              <a:rPr lang="it-IT" sz="3600" b="1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  </a:t>
            </a:r>
          </a:p>
          <a:p>
            <a:pPr>
              <a:lnSpc>
                <a:spcPct val="115000"/>
              </a:lnSpc>
            </a:pPr>
            <a:endParaRPr lang="it-IT" sz="3600" b="1" dirty="0">
              <a:solidFill>
                <a:srgbClr val="FF0000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it-IT" sz="3600" b="1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  		    </a:t>
            </a:r>
            <a:r>
              <a:rPr lang="it-IT" sz="2800" b="1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Presentazione dell’Associazione</a:t>
            </a:r>
          </a:p>
          <a:p>
            <a:pPr>
              <a:lnSpc>
                <a:spcPct val="115000"/>
              </a:lnSpc>
            </a:pPr>
            <a:r>
              <a:rPr lang="it-IT" sz="2800" b="1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  		     Insieme per Cristina </a:t>
            </a:r>
            <a:r>
              <a:rPr lang="it-IT" sz="2800" b="1" dirty="0" err="1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Onlus</a:t>
            </a:r>
            <a:endParaRPr lang="it-IT" sz="2800" b="1" dirty="0">
              <a:solidFill>
                <a:srgbClr val="FF0000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it-IT" sz="1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/>
              <a:buChar char="-"/>
            </a:pPr>
            <a:r>
              <a:rPr lang="it-IT" sz="24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L’Associazione </a:t>
            </a:r>
            <a:r>
              <a:rPr lang="it-IT" sz="24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“Insieme per Cristina” è molto giovane, </a:t>
            </a:r>
            <a:endParaRPr lang="it-IT" sz="2400" dirty="0" smtClean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it-IT" sz="24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   è </a:t>
            </a:r>
            <a:r>
              <a:rPr lang="it-IT" sz="24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stata fondata il 31 maggio 2012, circa </a:t>
            </a:r>
            <a:r>
              <a:rPr lang="it-IT" sz="24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4 </a:t>
            </a:r>
            <a:r>
              <a:rPr lang="it-IT" sz="24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anni fa</a:t>
            </a:r>
            <a:r>
              <a:rPr lang="it-IT" sz="24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it-IT" sz="14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/>
              <a:buChar char="-"/>
            </a:pPr>
            <a:r>
              <a:rPr lang="it-IT" sz="24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Ha iniziato ad operare come gruppo di lavoro nel 2010 </a:t>
            </a:r>
            <a:endParaRPr lang="it-IT" sz="2400" dirty="0" smtClean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it-IT" sz="24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  in </a:t>
            </a:r>
            <a:r>
              <a:rPr lang="it-IT" sz="24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concomitanza dell’uscita del libro su Cristina </a:t>
            </a:r>
            <a:r>
              <a:rPr lang="it-IT" sz="2400" b="1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«Se </a:t>
            </a:r>
            <a:r>
              <a:rPr lang="it-IT" sz="24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mi </a:t>
            </a:r>
            <a:r>
              <a:rPr lang="it-IT" sz="2400" b="1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               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it-IT" sz="24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it-IT" sz="2400" b="1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  risvegliassi domani?»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it-IT" sz="14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/>
              <a:buChar char="-"/>
            </a:pPr>
            <a:r>
              <a:rPr lang="it-IT" sz="24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L’associazione è dedicata a Cristina Magrini, 33 anni in stato </a:t>
            </a:r>
            <a:r>
              <a:rPr lang="it-IT" sz="2400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vegetativo.</a:t>
            </a:r>
            <a:endParaRPr lang="it-IT" sz="14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342900" indent="-342900">
              <a:buFont typeface="Arial"/>
              <a:buChar char="-"/>
            </a:pPr>
            <a:endParaRPr lang="it-IT" sz="2400" i="1" dirty="0">
              <a:solidFill>
                <a:srgbClr val="4F81BD">
                  <a:lumMod val="75000"/>
                </a:srgbClr>
              </a:solidFill>
              <a:latin typeface="Arial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Arial"/>
              <a:buChar char="-"/>
            </a:pPr>
            <a:endParaRPr lang="it-IT" sz="2400" i="1" dirty="0" smtClean="0">
              <a:solidFill>
                <a:prstClr val="black"/>
              </a:solidFill>
              <a:latin typeface="Arial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Arial"/>
              <a:buChar char="-"/>
            </a:pPr>
            <a:endParaRPr lang="it-IT" sz="2400" i="1" dirty="0">
              <a:solidFill>
                <a:prstClr val="black"/>
              </a:solidFill>
              <a:latin typeface="Arial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Arial"/>
              <a:buChar char="-"/>
            </a:pPr>
            <a:endParaRPr lang="it-IT" sz="2400" i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32656"/>
            <a:ext cx="1654776" cy="165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6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18429" y="260648"/>
            <a:ext cx="8496944" cy="63849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331640" y="476672"/>
            <a:ext cx="7344816" cy="6166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2400" b="1" dirty="0">
                <a:solidFill>
                  <a:srgbClr val="FF3300"/>
                </a:solidFill>
                <a:latin typeface="Arial"/>
                <a:ea typeface="Calibri"/>
                <a:cs typeface="Times New Roman"/>
              </a:rPr>
              <a:t>Facciamo un confronto con le 6 domande del nostro questionario e verifichiamo se nel documento “Tavolo Rossini/2” troviamo le risposte.</a:t>
            </a:r>
            <a:endParaRPr lang="it-IT" sz="2400" dirty="0">
              <a:solidFill>
                <a:srgbClr val="FF33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it-IT" sz="1200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400" b="1" dirty="0" smtClean="0">
                <a:solidFill>
                  <a:srgbClr val="7030A0"/>
                </a:solidFill>
                <a:latin typeface="Arial"/>
                <a:ea typeface="Calibri"/>
                <a:cs typeface="Times New Roman"/>
              </a:rPr>
              <a:t>Consultazione </a:t>
            </a:r>
            <a:r>
              <a:rPr lang="it-IT" sz="2400" b="1" dirty="0">
                <a:solidFill>
                  <a:srgbClr val="7030A0"/>
                </a:solidFill>
                <a:latin typeface="Arial"/>
                <a:ea typeface="Calibri"/>
                <a:cs typeface="Times New Roman"/>
              </a:rPr>
              <a:t>Regioni-Associazioni e condivisioni proposte</a:t>
            </a:r>
            <a:endParaRPr lang="it-IT" sz="1600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b="1" dirty="0">
                <a:latin typeface="Arial"/>
                <a:ea typeface="Calibri"/>
                <a:cs typeface="Times New Roman"/>
              </a:rPr>
              <a:t> </a:t>
            </a:r>
            <a:endParaRPr lang="it-IT" sz="11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it-IT" b="1" dirty="0" smtClean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Consultazioni Regioni-Associazioni:</a:t>
            </a:r>
            <a:r>
              <a:rPr lang="it-IT" dirty="0" smtClean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 </a:t>
            </a:r>
            <a:r>
              <a:rPr lang="it-IT" dirty="0">
                <a:latin typeface="Arial"/>
                <a:ea typeface="Calibri"/>
                <a:cs typeface="Arial"/>
              </a:rPr>
              <a:t>a pagina 54 della scheda-questionario viene chiesto alle Regioni se hanno costituito un tavolo di consultazione con le Associazioni. </a:t>
            </a:r>
            <a:r>
              <a:rPr lang="it-IT" b="1" dirty="0" smtClean="0">
                <a:latin typeface="Arial"/>
                <a:ea typeface="Calibri"/>
                <a:cs typeface="Arial"/>
              </a:rPr>
              <a:t>Tutte le Regioni rispondono di sì, ma a noi risulta, dalla ns inchiesta emerge che il 27% delle Regioni non abbia convocato nemmeno una volta le Associazioni.</a:t>
            </a:r>
          </a:p>
          <a:p>
            <a:pPr lvl="0">
              <a:spcAft>
                <a:spcPts val="0"/>
              </a:spcAft>
            </a:pPr>
            <a:endParaRPr lang="it-IT" sz="1100" b="1" dirty="0" smtClean="0">
              <a:latin typeface="Arial"/>
              <a:ea typeface="Calibri"/>
              <a:cs typeface="Arial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it-IT" b="1" dirty="0" smtClean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Condivisione </a:t>
            </a:r>
            <a:r>
              <a:rPr lang="it-IT" b="1" dirty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proposte:</a:t>
            </a:r>
            <a:r>
              <a:rPr lang="it-IT" dirty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 </a:t>
            </a:r>
            <a:r>
              <a:rPr lang="it-IT" dirty="0">
                <a:latin typeface="Arial"/>
                <a:ea typeface="Calibri"/>
                <a:cs typeface="Arial"/>
              </a:rPr>
              <a:t>il documento a pagina 19 informa che 8 Regioni (38%) </a:t>
            </a:r>
            <a:r>
              <a:rPr lang="it-IT" i="1" dirty="0">
                <a:latin typeface="Arial"/>
                <a:ea typeface="Calibri"/>
                <a:cs typeface="Arial"/>
              </a:rPr>
              <a:t>prevedono specifiche forme di collaborazione con le Associazioni, </a:t>
            </a:r>
            <a:r>
              <a:rPr lang="it-IT" dirty="0">
                <a:latin typeface="Arial"/>
                <a:ea typeface="Calibri"/>
                <a:cs typeface="Arial"/>
              </a:rPr>
              <a:t>così come prevede l’accordo del 5/5/2011. </a:t>
            </a:r>
            <a:r>
              <a:rPr lang="it-IT" b="1" dirty="0">
                <a:latin typeface="Arial"/>
                <a:ea typeface="Calibri"/>
                <a:cs typeface="Arial"/>
              </a:rPr>
              <a:t>(38% il nostro dato è del 28%)</a:t>
            </a:r>
            <a:endParaRPr lang="it-IT" sz="1600" dirty="0">
              <a:ea typeface="Calibri"/>
              <a:cs typeface="Arial"/>
            </a:endParaRPr>
          </a:p>
          <a:p>
            <a:pPr marL="685800">
              <a:spcAft>
                <a:spcPts val="0"/>
              </a:spcAft>
            </a:pPr>
            <a:r>
              <a:rPr lang="it-IT" dirty="0">
                <a:latin typeface="Arial"/>
                <a:ea typeface="Calibri"/>
                <a:cs typeface="Times New Roman"/>
              </a:rPr>
              <a:t> </a:t>
            </a:r>
            <a:endParaRPr lang="it-IT" sz="1600" dirty="0">
              <a:ea typeface="Calibri"/>
              <a:cs typeface="Times New Roman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95918" y="1988840"/>
            <a:ext cx="8194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7200" dirty="0">
                <a:solidFill>
                  <a:srgbClr val="1F497D">
                    <a:lumMod val="60000"/>
                    <a:lumOff val="40000"/>
                  </a:srgbClr>
                </a:solidFill>
                <a:latin typeface="Rockwell Extra Bold" panose="02060903040505020403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5742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332656"/>
            <a:ext cx="8496944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475656" y="710563"/>
            <a:ext cx="6984776" cy="5436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it-IT" sz="2400" b="1" dirty="0" smtClean="0">
                <a:solidFill>
                  <a:srgbClr val="7030A0"/>
                </a:solidFill>
                <a:latin typeface="Arial"/>
                <a:ea typeface="Calibri"/>
                <a:cs typeface="Times New Roman"/>
              </a:rPr>
              <a:t>SUAP/1</a:t>
            </a:r>
            <a:endParaRPr lang="it-IT" sz="1600" dirty="0" smtClean="0">
              <a:solidFill>
                <a:srgbClr val="7030A0"/>
              </a:solidFill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it-IT" b="1" dirty="0">
                <a:latin typeface="Arial"/>
                <a:ea typeface="Calibri"/>
                <a:cs typeface="Times New Roman"/>
              </a:rPr>
              <a:t> </a:t>
            </a:r>
            <a:endParaRPr lang="it-IT" sz="16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it-IT" sz="2000" b="1" dirty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Spazi separati:</a:t>
            </a:r>
            <a:r>
              <a:rPr lang="it-IT" sz="2000" dirty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 </a:t>
            </a:r>
            <a:r>
              <a:rPr lang="it-IT" sz="2000" dirty="0">
                <a:latin typeface="Arial"/>
                <a:ea typeface="Calibri"/>
                <a:cs typeface="Arial"/>
              </a:rPr>
              <a:t>pag. 27 del documento </a:t>
            </a:r>
            <a:r>
              <a:rPr lang="it-IT" sz="2000" i="1" dirty="0">
                <a:latin typeface="Arial"/>
                <a:ea typeface="Calibri"/>
                <a:cs typeface="Arial"/>
              </a:rPr>
              <a:t>“…spazi specifici, anche in caso di coesistenza in una unica struttura...”</a:t>
            </a:r>
            <a:r>
              <a:rPr lang="it-IT" sz="2000" dirty="0">
                <a:latin typeface="Arial"/>
                <a:ea typeface="Calibri"/>
                <a:cs typeface="Arial"/>
              </a:rPr>
              <a:t> </a:t>
            </a:r>
            <a:r>
              <a:rPr lang="it-IT" sz="2000" b="1" dirty="0">
                <a:latin typeface="Arial"/>
                <a:ea typeface="Calibri"/>
                <a:cs typeface="Arial"/>
              </a:rPr>
              <a:t>Questa è una raccomandazione, ma non troviamo dai dati concreti.</a:t>
            </a:r>
            <a:endParaRPr lang="it-IT" sz="2000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it-IT" sz="2000" b="1" dirty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Possibilità di convivenza:</a:t>
            </a:r>
            <a:r>
              <a:rPr lang="it-IT" sz="2000" dirty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 </a:t>
            </a:r>
            <a:r>
              <a:rPr lang="it-IT" sz="2000" dirty="0">
                <a:latin typeface="Arial"/>
                <a:ea typeface="Calibri"/>
                <a:cs typeface="Arial"/>
              </a:rPr>
              <a:t>pag</a:t>
            </a:r>
            <a:r>
              <a:rPr lang="it-IT" sz="2000" dirty="0" smtClean="0">
                <a:latin typeface="Arial"/>
                <a:ea typeface="Calibri"/>
                <a:cs typeface="Arial"/>
              </a:rPr>
              <a:t>. 27 </a:t>
            </a:r>
            <a:r>
              <a:rPr lang="it-IT" sz="2000" dirty="0">
                <a:latin typeface="Arial"/>
                <a:ea typeface="Calibri"/>
                <a:cs typeface="Arial"/>
              </a:rPr>
              <a:t>del documento: </a:t>
            </a:r>
            <a:r>
              <a:rPr lang="it-IT" sz="2000" i="1" dirty="0">
                <a:latin typeface="Arial"/>
                <a:ea typeface="Calibri"/>
                <a:cs typeface="Arial"/>
              </a:rPr>
              <a:t>“…con apertura continua ai familiari e possibilità di convivenza…” </a:t>
            </a:r>
            <a:r>
              <a:rPr lang="it-IT" sz="2000" b="1" dirty="0">
                <a:latin typeface="Arial"/>
                <a:ea typeface="Calibri"/>
                <a:cs typeface="Arial"/>
              </a:rPr>
              <a:t>Anche questa è una raccomandazione ma non indica quante in quali Regioni</a:t>
            </a:r>
            <a:endParaRPr lang="it-IT" sz="2000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it-IT" sz="2000" b="1" dirty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In quale tipo di struttura vengono collocati gli SV?:</a:t>
            </a:r>
            <a:r>
              <a:rPr lang="it-IT" sz="2000" dirty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 </a:t>
            </a:r>
            <a:r>
              <a:rPr lang="it-IT" sz="2000" dirty="0">
                <a:latin typeface="Arial"/>
                <a:ea typeface="Calibri"/>
                <a:cs typeface="Arial"/>
              </a:rPr>
              <a:t>pag. 19 del documento </a:t>
            </a:r>
            <a:r>
              <a:rPr lang="it-IT" sz="2000" i="1" dirty="0">
                <a:latin typeface="Arial"/>
                <a:ea typeface="Calibri"/>
                <a:cs typeface="Arial"/>
              </a:rPr>
              <a:t>“… nei questionari di risposta delle Regioni si rileva una discreta confusione tra SUAP e RSA e in generale tra SUAP e struttura extra-ospedaliera…”  </a:t>
            </a:r>
            <a:r>
              <a:rPr lang="it-IT" sz="2000" b="1" dirty="0">
                <a:latin typeface="Arial"/>
                <a:ea typeface="Calibri"/>
                <a:cs typeface="Arial"/>
              </a:rPr>
              <a:t>(stessa nostra osservazione)</a:t>
            </a:r>
            <a:endParaRPr lang="it-IT" sz="2000" dirty="0">
              <a:ea typeface="Calibri"/>
              <a:cs typeface="Arial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656201" y="335165"/>
            <a:ext cx="8194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7200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Rockwell Extra Bold" panose="02060903040505020403" pitchFamily="18" charset="0"/>
              </a:rPr>
              <a:t>2</a:t>
            </a:r>
            <a:endParaRPr lang="it-IT" sz="7200" dirty="0">
              <a:solidFill>
                <a:srgbClr val="1F497D">
                  <a:lumMod val="60000"/>
                  <a:lumOff val="40000"/>
                </a:srgbClr>
              </a:solidFill>
              <a:latin typeface="Rockwell Extra Bold" panose="020609030405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58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332656"/>
            <a:ext cx="8496944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115616" y="568986"/>
            <a:ext cx="7344816" cy="5720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it-IT" sz="2400" b="1" dirty="0" err="1">
                <a:solidFill>
                  <a:srgbClr val="7030A0"/>
                </a:solidFill>
                <a:latin typeface="Arial"/>
                <a:ea typeface="Calibri"/>
                <a:cs typeface="Times New Roman"/>
              </a:rPr>
              <a:t>Caregiver</a:t>
            </a:r>
            <a:endParaRPr lang="it-IT" sz="1600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it-IT" b="1" dirty="0">
                <a:latin typeface="Arial"/>
                <a:ea typeface="Calibri"/>
                <a:cs typeface="Times New Roman"/>
              </a:rPr>
              <a:t> </a:t>
            </a:r>
            <a:endParaRPr lang="it-IT" sz="16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it-IT" b="1" dirty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Attribuzione mensile alla Famiglie…….. :</a:t>
            </a:r>
            <a:r>
              <a:rPr lang="it-IT" dirty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 </a:t>
            </a:r>
            <a:r>
              <a:rPr lang="it-IT" dirty="0">
                <a:latin typeface="Arial"/>
                <a:ea typeface="Calibri"/>
                <a:cs typeface="Arial"/>
              </a:rPr>
              <a:t>pag. 33 del documento </a:t>
            </a:r>
            <a:r>
              <a:rPr lang="it-IT" i="1" dirty="0" smtClean="0">
                <a:latin typeface="Arial"/>
                <a:ea typeface="Calibri"/>
                <a:cs typeface="Arial"/>
              </a:rPr>
              <a:t>«…</a:t>
            </a:r>
            <a:r>
              <a:rPr lang="it-IT" i="1" dirty="0">
                <a:latin typeface="Arial"/>
                <a:ea typeface="Calibri"/>
                <a:cs typeface="Arial"/>
              </a:rPr>
              <a:t>quello che manca è un riconoscimento formale (professionale e finanziario) del ruolo del </a:t>
            </a:r>
            <a:r>
              <a:rPr lang="it-IT" i="1" dirty="0" err="1">
                <a:latin typeface="Arial"/>
                <a:ea typeface="Calibri"/>
                <a:cs typeface="Arial"/>
              </a:rPr>
              <a:t>Caregiver</a:t>
            </a:r>
            <a:r>
              <a:rPr lang="it-IT" i="1" dirty="0">
                <a:latin typeface="Arial"/>
                <a:ea typeface="Calibri"/>
                <a:cs typeface="Arial"/>
              </a:rPr>
              <a:t> </a:t>
            </a:r>
            <a:r>
              <a:rPr lang="it-IT" i="1" dirty="0" smtClean="0">
                <a:latin typeface="Arial"/>
                <a:ea typeface="Calibri"/>
                <a:cs typeface="Arial"/>
              </a:rPr>
              <a:t>familiare».</a:t>
            </a:r>
            <a:r>
              <a:rPr lang="it-IT" dirty="0" smtClean="0">
                <a:latin typeface="Arial"/>
                <a:ea typeface="Calibri"/>
                <a:cs typeface="Arial"/>
              </a:rPr>
              <a:t> 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it-IT" dirty="0" smtClean="0">
                <a:latin typeface="Arial"/>
                <a:ea typeface="Calibri"/>
                <a:cs typeface="Arial"/>
              </a:rPr>
              <a:t>      Ma </a:t>
            </a:r>
            <a:r>
              <a:rPr lang="it-IT" dirty="0">
                <a:latin typeface="Arial"/>
                <a:ea typeface="Calibri"/>
                <a:cs typeface="Arial"/>
              </a:rPr>
              <a:t>poi cita la L.R. n. 2 E-R del 28/03/2014 come legge eccellente, </a:t>
            </a:r>
            <a:r>
              <a:rPr lang="it-IT" dirty="0" smtClean="0">
                <a:latin typeface="Arial"/>
                <a:ea typeface="Calibri"/>
                <a:cs typeface="Arial"/>
              </a:rPr>
              <a:t>           cosa </a:t>
            </a:r>
            <a:r>
              <a:rPr lang="it-IT" dirty="0">
                <a:latin typeface="Arial"/>
                <a:ea typeface="Calibri"/>
                <a:cs typeface="Arial"/>
              </a:rPr>
              <a:t>che non corrisponde alla realtà. Noi la conosciamo bene e abbiamo trovato solo parole e niente fatti</a:t>
            </a:r>
            <a:endParaRPr lang="it-IT" sz="1600" dirty="0">
              <a:ea typeface="Calibri"/>
              <a:cs typeface="Arial"/>
            </a:endParaRPr>
          </a:p>
          <a:p>
            <a:pPr marL="685800"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latin typeface="Arial"/>
                <a:ea typeface="Calibri"/>
                <a:cs typeface="Times New Roman"/>
              </a:rPr>
              <a:t> </a:t>
            </a:r>
            <a:endParaRPr lang="it-IT" sz="1600" dirty="0"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it-IT" sz="2400" b="1" dirty="0">
                <a:solidFill>
                  <a:srgbClr val="7030A0"/>
                </a:solidFill>
                <a:latin typeface="Arial"/>
                <a:ea typeface="Calibri"/>
                <a:cs typeface="Times New Roman"/>
              </a:rPr>
              <a:t>SUAP/2</a:t>
            </a:r>
            <a:endParaRPr lang="it-IT" sz="1600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it-IT" b="1" dirty="0">
                <a:latin typeface="Arial"/>
                <a:ea typeface="Calibri"/>
                <a:cs typeface="Times New Roman"/>
              </a:rPr>
              <a:t> </a:t>
            </a:r>
            <a:endParaRPr lang="it-IT" sz="16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it-IT" b="1" dirty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Ospitare gli SV per un periodo di sollievo…..:</a:t>
            </a:r>
            <a:r>
              <a:rPr lang="it-IT" dirty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 </a:t>
            </a:r>
            <a:r>
              <a:rPr lang="it-IT" dirty="0">
                <a:latin typeface="Arial"/>
                <a:ea typeface="Calibri"/>
                <a:cs typeface="Arial"/>
              </a:rPr>
              <a:t>pag. 27 del documento </a:t>
            </a:r>
            <a:r>
              <a:rPr lang="it-IT" i="1" dirty="0">
                <a:latin typeface="Arial"/>
                <a:ea typeface="Calibri"/>
                <a:cs typeface="Arial"/>
              </a:rPr>
              <a:t>“… in ogni nucleo SUAP, almeno il 10%, deve essere riservato ai ricoveri di sollievo….” </a:t>
            </a:r>
            <a:r>
              <a:rPr lang="it-IT" b="1" dirty="0">
                <a:latin typeface="Arial"/>
                <a:ea typeface="Calibri"/>
                <a:cs typeface="Arial"/>
              </a:rPr>
              <a:t>Anche questa è una </a:t>
            </a:r>
            <a:r>
              <a:rPr lang="it-IT" b="1" dirty="0" smtClean="0">
                <a:latin typeface="Arial"/>
                <a:ea typeface="Calibri"/>
                <a:cs typeface="Arial"/>
              </a:rPr>
              <a:t>raccomandazione, </a:t>
            </a:r>
            <a:r>
              <a:rPr lang="it-IT" b="1" dirty="0">
                <a:latin typeface="Arial"/>
                <a:ea typeface="Calibri"/>
                <a:cs typeface="Arial"/>
              </a:rPr>
              <a:t>non ci sono dati concreti.</a:t>
            </a:r>
            <a:endParaRPr lang="it-IT" sz="1600" dirty="0"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it-IT" b="1" dirty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Centri diurni per SV….. </a:t>
            </a:r>
            <a:r>
              <a:rPr lang="it-IT" dirty="0">
                <a:latin typeface="Arial"/>
                <a:ea typeface="Calibri"/>
                <a:cs typeface="Arial"/>
              </a:rPr>
              <a:t>Nel documento non c’è traccia di questo argomento importante per gli SV e soprattutto per i </a:t>
            </a:r>
            <a:r>
              <a:rPr lang="it-IT" dirty="0" err="1">
                <a:latin typeface="Arial"/>
                <a:ea typeface="Calibri"/>
                <a:cs typeface="Arial"/>
              </a:rPr>
              <a:t>Caregiver</a:t>
            </a:r>
            <a:r>
              <a:rPr lang="it-IT" dirty="0">
                <a:latin typeface="Arial"/>
                <a:ea typeface="Calibri"/>
                <a:cs typeface="Arial"/>
              </a:rPr>
              <a:t>.</a:t>
            </a:r>
            <a:endParaRPr lang="it-IT" sz="1600" dirty="0">
              <a:ea typeface="Calibri"/>
              <a:cs typeface="Arial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539552" y="188640"/>
            <a:ext cx="8194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7200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Rockwell Extra Bold" panose="02060903040505020403" pitchFamily="18" charset="0"/>
              </a:rPr>
              <a:t>3</a:t>
            </a:r>
            <a:endParaRPr lang="it-IT" sz="7200" dirty="0">
              <a:solidFill>
                <a:srgbClr val="1F497D">
                  <a:lumMod val="60000"/>
                  <a:lumOff val="40000"/>
                </a:srgbClr>
              </a:solidFill>
              <a:latin typeface="Rockwell Extra Bold" panose="02060903040505020403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37319" y="3140968"/>
            <a:ext cx="8194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7200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Rockwell Extra Bold" panose="02060903040505020403" pitchFamily="18" charset="0"/>
              </a:rPr>
              <a:t>4</a:t>
            </a:r>
            <a:endParaRPr lang="it-IT" sz="7200" dirty="0">
              <a:solidFill>
                <a:srgbClr val="1F497D">
                  <a:lumMod val="60000"/>
                  <a:lumOff val="40000"/>
                </a:srgbClr>
              </a:solidFill>
              <a:latin typeface="Rockwell Extra Bold" panose="020609030405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52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332656"/>
            <a:ext cx="8496944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187624" y="313256"/>
            <a:ext cx="7632848" cy="6286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it-IT" sz="2400" b="1" dirty="0">
                <a:solidFill>
                  <a:srgbClr val="7030A0"/>
                </a:solidFill>
                <a:latin typeface="Arial"/>
                <a:ea typeface="Calibri"/>
                <a:cs typeface="Times New Roman"/>
              </a:rPr>
              <a:t>Riabilitazione a domicilio, costi a carico di</a:t>
            </a:r>
            <a:r>
              <a:rPr lang="it-IT" sz="2400" b="1" dirty="0" smtClean="0">
                <a:solidFill>
                  <a:srgbClr val="7030A0"/>
                </a:solidFill>
                <a:latin typeface="Arial"/>
                <a:ea typeface="Calibri"/>
                <a:cs typeface="Times New Roman"/>
              </a:rPr>
              <a:t>…</a:t>
            </a:r>
            <a:r>
              <a:rPr lang="it-IT" b="1" dirty="0">
                <a:solidFill>
                  <a:srgbClr val="7030A0"/>
                </a:solidFill>
                <a:latin typeface="Arial"/>
                <a:ea typeface="Calibri"/>
                <a:cs typeface="Times New Roman"/>
              </a:rPr>
              <a:t> </a:t>
            </a:r>
            <a:endParaRPr lang="it-IT" b="1" dirty="0" smtClean="0">
              <a:solidFill>
                <a:srgbClr val="7030A0"/>
              </a:solidFill>
              <a:latin typeface="Arial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endParaRPr lang="it-IT" sz="8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it-IT" dirty="0">
                <a:latin typeface="Arial"/>
                <a:ea typeface="Calibri"/>
                <a:cs typeface="Arial"/>
              </a:rPr>
              <a:t>pag. 28 del documento </a:t>
            </a:r>
            <a:r>
              <a:rPr lang="it-IT" i="1" dirty="0">
                <a:latin typeface="Arial"/>
                <a:ea typeface="Calibri"/>
                <a:cs typeface="Arial"/>
              </a:rPr>
              <a:t>“….programma terapeutico e riabilitativo individualizzato…”</a:t>
            </a:r>
            <a:r>
              <a:rPr lang="it-IT" dirty="0">
                <a:latin typeface="Arial"/>
                <a:ea typeface="Calibri"/>
                <a:cs typeface="Arial"/>
              </a:rPr>
              <a:t> Non specifica però se a carico dell’ente Pubblico anche dopo la stabilizzazione dello SV</a:t>
            </a:r>
            <a:r>
              <a:rPr lang="it-IT" dirty="0" smtClean="0">
                <a:latin typeface="Arial"/>
                <a:ea typeface="Calibri"/>
                <a:cs typeface="Arial"/>
              </a:rPr>
              <a:t>.</a:t>
            </a:r>
            <a:r>
              <a:rPr lang="it-IT" dirty="0">
                <a:latin typeface="Arial"/>
                <a:ea typeface="Calibri"/>
                <a:cs typeface="Times New Roman"/>
              </a:rPr>
              <a:t> </a:t>
            </a:r>
            <a:endParaRPr lang="it-IT" dirty="0" smtClean="0">
              <a:latin typeface="Arial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it-IT" sz="800" dirty="0"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it-IT" sz="2400" b="1" dirty="0">
                <a:solidFill>
                  <a:srgbClr val="7030A0"/>
                </a:solidFill>
                <a:latin typeface="Arial"/>
                <a:ea typeface="Calibri"/>
                <a:cs typeface="Times New Roman"/>
              </a:rPr>
              <a:t>Case Accoglienza o Dimore </a:t>
            </a:r>
            <a:r>
              <a:rPr lang="it-IT" sz="2400" b="1" dirty="0" smtClean="0">
                <a:solidFill>
                  <a:srgbClr val="7030A0"/>
                </a:solidFill>
                <a:latin typeface="Arial"/>
                <a:ea typeface="Calibri"/>
                <a:cs typeface="Times New Roman"/>
              </a:rPr>
              <a:t>Protette</a:t>
            </a:r>
            <a:r>
              <a:rPr lang="it-IT" b="1" dirty="0">
                <a:solidFill>
                  <a:srgbClr val="7030A0"/>
                </a:solidFill>
                <a:latin typeface="Arial"/>
                <a:ea typeface="Calibri"/>
                <a:cs typeface="Times New Roman"/>
              </a:rPr>
              <a:t> </a:t>
            </a:r>
            <a:endParaRPr lang="it-IT" sz="1600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it-IT" dirty="0">
                <a:latin typeface="Arial"/>
                <a:ea typeface="Calibri"/>
                <a:cs typeface="Arial"/>
              </a:rPr>
              <a:t>Nel documento non vengono prese in considerazione, anche se chiaramente previste dall’accordo Stato-Regioni del </a:t>
            </a:r>
            <a:r>
              <a:rPr lang="it-IT" dirty="0" smtClean="0">
                <a:latin typeface="Arial"/>
                <a:ea typeface="Calibri"/>
                <a:cs typeface="Arial"/>
              </a:rPr>
              <a:t>5/5/2011, </a:t>
            </a:r>
            <a:r>
              <a:rPr lang="it-IT" dirty="0">
                <a:latin typeface="Arial"/>
                <a:ea typeface="Calibri"/>
                <a:cs typeface="Arial"/>
              </a:rPr>
              <a:t>pag</a:t>
            </a:r>
            <a:r>
              <a:rPr lang="it-IT" dirty="0" smtClean="0">
                <a:latin typeface="Arial"/>
                <a:ea typeface="Calibri"/>
                <a:cs typeface="Arial"/>
              </a:rPr>
              <a:t>. 25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it-IT" sz="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latin typeface="Arial"/>
                <a:ea typeface="Calibri"/>
                <a:cs typeface="Times New Roman"/>
              </a:rPr>
              <a:t>Il documento “Tavolo Rossini/2” ha certamente la sua validità, frutto del lavoro di 18 mesi, elaborato da esperti del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settore e dai rappresentanti delle Associazioni.  </a:t>
            </a:r>
            <a:r>
              <a:rPr lang="it-IT" dirty="0">
                <a:latin typeface="Arial"/>
                <a:ea typeface="Calibri"/>
                <a:cs typeface="Times New Roman"/>
              </a:rPr>
              <a:t>A nostro parere l’obiettivo doveva essere indirizzato ad argomenti più pratici  e necessari alla vita quotidiana degli SV e dei </a:t>
            </a:r>
            <a:r>
              <a:rPr lang="it-IT" dirty="0" err="1">
                <a:latin typeface="Arial"/>
                <a:ea typeface="Calibri"/>
                <a:cs typeface="Times New Roman"/>
              </a:rPr>
              <a:t>Caregiver</a:t>
            </a:r>
            <a:r>
              <a:rPr lang="it-IT" dirty="0">
                <a:latin typeface="Arial"/>
                <a:ea typeface="Calibri"/>
                <a:cs typeface="Times New Roman"/>
              </a:rPr>
              <a:t>, insomma siamo un po’ delusi, ci sembra che la montagna abbia partorito un topolino. Siamo anche convinti che il documento dopo la presentazione ufficiale e altisonante da parte del Ministero della Salute, verrà archiviato assieme a tutte le altre buone intenzioni e con un velo di silenzio sommato ad altri silenzi attenderemo il prossimo documento</a:t>
            </a:r>
            <a:endParaRPr lang="it-IT" sz="1600" dirty="0">
              <a:ea typeface="Calibri"/>
              <a:cs typeface="Times New Roman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67544" y="179849"/>
            <a:ext cx="8194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7200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Rockwell Extra Bold" panose="02060903040505020403" pitchFamily="18" charset="0"/>
              </a:rPr>
              <a:t>5</a:t>
            </a:r>
            <a:endParaRPr lang="it-IT" sz="7200" dirty="0">
              <a:solidFill>
                <a:srgbClr val="1F497D">
                  <a:lumMod val="60000"/>
                  <a:lumOff val="40000"/>
                </a:srgbClr>
              </a:solidFill>
              <a:latin typeface="Rockwell Extra Bold" panose="02060903040505020403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67543" y="1662188"/>
            <a:ext cx="8194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7200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Rockwell Extra Bold" panose="02060903040505020403" pitchFamily="18" charset="0"/>
              </a:rPr>
              <a:t>6</a:t>
            </a:r>
            <a:endParaRPr lang="it-IT" sz="7200" dirty="0">
              <a:solidFill>
                <a:srgbClr val="1F497D">
                  <a:lumMod val="60000"/>
                  <a:lumOff val="40000"/>
                </a:srgbClr>
              </a:solidFill>
              <a:latin typeface="Rockwell Extra Bold" panose="02060903040505020403" pitchFamily="18" charset="0"/>
            </a:endParaRPr>
          </a:p>
        </p:txBody>
      </p:sp>
      <p:sp>
        <p:nvSpPr>
          <p:cNvPr id="6" name="Freccia a destra 5"/>
          <p:cNvSpPr/>
          <p:nvPr/>
        </p:nvSpPr>
        <p:spPr>
          <a:xfrm>
            <a:off x="2138" y="3068960"/>
            <a:ext cx="118762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444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332656"/>
            <a:ext cx="8496944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694492" y="548680"/>
            <a:ext cx="7981963" cy="5649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3600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ISEE</a:t>
            </a:r>
            <a:endParaRPr lang="it-IT" sz="1600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latin typeface="Arial"/>
                <a:ea typeface="Calibri"/>
                <a:cs typeface="Times New Roman"/>
              </a:rPr>
              <a:t>Ora passiamo all’ISEE, che si potrebbe definire </a:t>
            </a:r>
            <a:r>
              <a:rPr lang="it-IT" sz="2000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“Cinema teatro ISEE”</a:t>
            </a:r>
            <a:endParaRPr lang="it-IT" sz="20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it-IT" sz="12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400" b="1" dirty="0">
                <a:solidFill>
                  <a:srgbClr val="7030A0"/>
                </a:solidFill>
                <a:latin typeface="Arial"/>
                <a:ea typeface="Calibri"/>
                <a:cs typeface="Times New Roman"/>
              </a:rPr>
              <a:t>Il </a:t>
            </a:r>
            <a:r>
              <a:rPr lang="it-IT" sz="2400" b="1" dirty="0" smtClean="0">
                <a:solidFill>
                  <a:srgbClr val="7030A0"/>
                </a:solidFill>
                <a:latin typeface="Arial"/>
                <a:ea typeface="Calibri"/>
                <a:cs typeface="Times New Roman"/>
              </a:rPr>
              <a:t>percorso</a:t>
            </a:r>
            <a:endParaRPr lang="it-IT" sz="1600" dirty="0" smtClean="0">
              <a:solidFill>
                <a:srgbClr val="7030A0"/>
              </a:solidFill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it-IT" dirty="0" smtClean="0">
                <a:latin typeface="Arial"/>
                <a:ea typeface="Calibri"/>
                <a:cs typeface="Times New Roman"/>
              </a:rPr>
              <a:t>Dicembre </a:t>
            </a:r>
            <a:r>
              <a:rPr lang="it-IT" dirty="0">
                <a:latin typeface="Arial"/>
                <a:ea typeface="Calibri"/>
                <a:cs typeface="Times New Roman"/>
              </a:rPr>
              <a:t>2011 – Monti nel decreto “salva Italia” inserisce al paragrafo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    	5 </a:t>
            </a:r>
            <a:r>
              <a:rPr lang="it-IT" dirty="0">
                <a:latin typeface="Arial"/>
                <a:ea typeface="Calibri"/>
                <a:cs typeface="Times New Roman"/>
              </a:rPr>
              <a:t>una nuova clausola sull’ISEE </a:t>
            </a:r>
            <a:r>
              <a:rPr lang="it-IT" b="1" dirty="0">
                <a:latin typeface="Arial"/>
                <a:ea typeface="Calibri"/>
                <a:cs typeface="Times New Roman"/>
              </a:rPr>
              <a:t>( tutte le indennità percepite </a:t>
            </a:r>
            <a:r>
              <a:rPr lang="it-IT" b="1" dirty="0" smtClean="0">
                <a:latin typeface="Arial"/>
                <a:ea typeface="Calibri"/>
                <a:cs typeface="Times New Roman"/>
              </a:rPr>
              <a:t>	esenti </a:t>
            </a:r>
            <a:r>
              <a:rPr lang="it-IT" b="1" dirty="0">
                <a:latin typeface="Arial"/>
                <a:ea typeface="Calibri"/>
                <a:cs typeface="Times New Roman"/>
              </a:rPr>
              <a:t>IRPEF debbono essere inserite nel quadro dei </a:t>
            </a:r>
            <a:r>
              <a:rPr lang="it-IT" b="1" dirty="0" smtClean="0">
                <a:latin typeface="Arial"/>
                <a:ea typeface="Calibri"/>
                <a:cs typeface="Times New Roman"/>
              </a:rPr>
              <a:t>	redditi)</a:t>
            </a:r>
          </a:p>
          <a:p>
            <a:pPr marL="228600" lvl="0" indent="-2286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it-IT" sz="8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it-IT" dirty="0" smtClean="0">
                <a:latin typeface="Arial"/>
                <a:ea typeface="Calibri"/>
                <a:cs typeface="Times New Roman"/>
              </a:rPr>
              <a:t>Dicembre </a:t>
            </a:r>
            <a:r>
              <a:rPr lang="it-IT" dirty="0">
                <a:latin typeface="Arial"/>
                <a:ea typeface="Calibri"/>
                <a:cs typeface="Times New Roman"/>
              </a:rPr>
              <a:t>2013 – Letta approva la legge DPCM 159 “Nuovo ISEE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”</a:t>
            </a:r>
          </a:p>
          <a:p>
            <a:pPr marL="228600" lvl="0" indent="-2286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it-IT" sz="800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it-IT" dirty="0" smtClean="0">
                <a:latin typeface="Arial"/>
                <a:ea typeface="Calibri"/>
                <a:cs typeface="Times New Roman"/>
              </a:rPr>
              <a:t>Marzo </a:t>
            </a:r>
            <a:r>
              <a:rPr lang="it-IT" dirty="0">
                <a:latin typeface="Arial"/>
                <a:ea typeface="Calibri"/>
                <a:cs typeface="Times New Roman"/>
              </a:rPr>
              <a:t>2014 alcune Associazioni presentano 3 ricorsi al TAR del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Lazio</a:t>
            </a:r>
          </a:p>
          <a:p>
            <a:pPr marL="228600" lvl="0" indent="-2286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it-IT" sz="8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it-IT" dirty="0" smtClean="0">
                <a:latin typeface="Arial"/>
                <a:ea typeface="Calibri"/>
                <a:cs typeface="Times New Roman"/>
              </a:rPr>
              <a:t>7 </a:t>
            </a:r>
            <a:r>
              <a:rPr lang="it-IT" dirty="0">
                <a:latin typeface="Arial"/>
                <a:ea typeface="Calibri"/>
                <a:cs typeface="Times New Roman"/>
              </a:rPr>
              <a:t>Novembre 2014 </a:t>
            </a:r>
            <a:r>
              <a:rPr lang="it-IT" dirty="0" err="1">
                <a:latin typeface="Arial"/>
                <a:ea typeface="Calibri"/>
                <a:cs typeface="Times New Roman"/>
              </a:rPr>
              <a:t>Renzi</a:t>
            </a:r>
            <a:r>
              <a:rPr lang="it-IT" dirty="0">
                <a:latin typeface="Arial"/>
                <a:ea typeface="Calibri"/>
                <a:cs typeface="Times New Roman"/>
              </a:rPr>
              <a:t> approva il nuovo modello DSU (Dichiarazione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Sostitutiva </a:t>
            </a:r>
            <a:r>
              <a:rPr lang="it-IT" dirty="0">
                <a:latin typeface="Arial"/>
                <a:ea typeface="Calibri"/>
                <a:cs typeface="Times New Roman"/>
              </a:rPr>
              <a:t>Unica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)</a:t>
            </a:r>
          </a:p>
          <a:p>
            <a:pPr marL="228600" lvl="0" indent="-2286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it-IT" sz="8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it-IT" dirty="0" smtClean="0">
                <a:latin typeface="Arial"/>
                <a:ea typeface="Calibri"/>
                <a:cs typeface="Times New Roman"/>
              </a:rPr>
              <a:t>19 </a:t>
            </a:r>
            <a:r>
              <a:rPr lang="it-IT" dirty="0">
                <a:latin typeface="Arial"/>
                <a:ea typeface="Calibri"/>
                <a:cs typeface="Times New Roman"/>
              </a:rPr>
              <a:t>Novembre 2014 il TAR del Lazio accoglie 2 ricorsi su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3</a:t>
            </a:r>
          </a:p>
          <a:p>
            <a:pPr marL="228600" lvl="0" indent="-2286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it-IT" sz="8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it-IT" dirty="0" smtClean="0">
                <a:latin typeface="Arial"/>
                <a:ea typeface="Calibri"/>
                <a:cs typeface="Times New Roman"/>
              </a:rPr>
              <a:t>Il </a:t>
            </a:r>
            <a:r>
              <a:rPr lang="it-IT" dirty="0">
                <a:latin typeface="Arial"/>
                <a:ea typeface="Calibri"/>
                <a:cs typeface="Times New Roman"/>
              </a:rPr>
              <a:t>Governo ricorre al Consiglio di Stato per ottenere la sospensiva</a:t>
            </a:r>
            <a:endParaRPr lang="it-IT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721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332656"/>
            <a:ext cx="8496944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865506" y="692696"/>
            <a:ext cx="7920880" cy="557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AutoNum type="arabicPeriod" startAt="7"/>
            </a:pPr>
            <a:r>
              <a:rPr lang="it-IT" dirty="0" smtClean="0">
                <a:latin typeface="Arial"/>
                <a:ea typeface="Calibri"/>
                <a:cs typeface="Times New Roman"/>
              </a:rPr>
              <a:t>Ottobre </a:t>
            </a:r>
            <a:r>
              <a:rPr lang="it-IT" dirty="0">
                <a:latin typeface="Arial"/>
                <a:ea typeface="Calibri"/>
                <a:cs typeface="Times New Roman"/>
              </a:rPr>
              <a:t>2015 il Governa pubblica i risultati di una ricerca sull’ISEE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	monitorato </a:t>
            </a:r>
            <a:r>
              <a:rPr lang="it-IT" dirty="0">
                <a:latin typeface="Arial"/>
                <a:ea typeface="Calibri"/>
                <a:cs typeface="Times New Roman"/>
              </a:rPr>
              <a:t>su di un campione del 2% e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sentenzia </a:t>
            </a:r>
            <a:r>
              <a:rPr lang="it-IT" dirty="0">
                <a:latin typeface="Arial"/>
                <a:ea typeface="Calibri"/>
                <a:cs typeface="Times New Roman"/>
              </a:rPr>
              <a:t>sapendo di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	mentire</a:t>
            </a:r>
            <a:r>
              <a:rPr lang="it-IT" dirty="0">
                <a:latin typeface="Arial"/>
                <a:ea typeface="Calibri"/>
                <a:cs typeface="Times New Roman"/>
              </a:rPr>
              <a:t>: </a:t>
            </a:r>
            <a:r>
              <a:rPr lang="it-IT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“Il novo ISEE premia i disabili</a:t>
            </a:r>
            <a:r>
              <a:rPr lang="it-IT" b="1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”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it-IT" sz="8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AutoNum type="arabicPeriod" startAt="8"/>
            </a:pPr>
            <a:r>
              <a:rPr lang="it-IT" dirty="0" smtClean="0">
                <a:latin typeface="Arial"/>
                <a:ea typeface="Calibri"/>
                <a:cs typeface="Times New Roman"/>
              </a:rPr>
              <a:t>29 </a:t>
            </a:r>
            <a:r>
              <a:rPr lang="it-IT" dirty="0">
                <a:latin typeface="Arial"/>
                <a:ea typeface="Calibri"/>
                <a:cs typeface="Times New Roman"/>
              </a:rPr>
              <a:t>febbraio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2016 </a:t>
            </a:r>
            <a:r>
              <a:rPr lang="it-IT" dirty="0">
                <a:latin typeface="Arial"/>
                <a:ea typeface="Calibri"/>
                <a:cs typeface="Times New Roman"/>
              </a:rPr>
              <a:t>– Il Consiglio di Stato conferma le 2 sentenze del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	TAR del Lazio:</a:t>
            </a:r>
            <a:endParaRPr lang="it-IT" sz="1600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it-IT" sz="8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it-IT" sz="2000" b="1" dirty="0">
                <a:latin typeface="Arial"/>
                <a:ea typeface="Calibri"/>
                <a:cs typeface="Times New Roman"/>
              </a:rPr>
              <a:t>L’accompagnamento e tutte le altre indennità vanno tolte dall’ISEE nel quadro dei redditi</a:t>
            </a:r>
            <a:endParaRPr lang="it-IT" sz="20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it-IT" sz="2000" b="1" dirty="0">
                <a:latin typeface="Arial"/>
                <a:ea typeface="Calibri"/>
                <a:cs typeface="Times New Roman"/>
              </a:rPr>
              <a:t>La franchigia riservata ai minori disabili viene applicata anche ai </a:t>
            </a:r>
            <a:r>
              <a:rPr lang="it-IT" sz="2000" b="1" dirty="0" smtClean="0">
                <a:latin typeface="Arial"/>
                <a:ea typeface="Calibri"/>
                <a:cs typeface="Times New Roman"/>
              </a:rPr>
              <a:t>maggiorenni</a:t>
            </a:r>
            <a:endParaRPr lang="it-IT" sz="2000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it-IT" sz="8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it-IT" dirty="0" smtClean="0">
                <a:latin typeface="Arial"/>
                <a:ea typeface="Calibri"/>
                <a:cs typeface="Times New Roman"/>
              </a:rPr>
              <a:t>9.   Fine </a:t>
            </a:r>
            <a:r>
              <a:rPr lang="it-IT" dirty="0">
                <a:latin typeface="Arial"/>
                <a:ea typeface="Calibri"/>
                <a:cs typeface="Times New Roman"/>
              </a:rPr>
              <a:t>marzo 2016. Il prof. Sorrentino (Avvocato del coordinamento gravi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	e gravissimi disabili</a:t>
            </a:r>
            <a:r>
              <a:rPr lang="it-IT" dirty="0">
                <a:latin typeface="Arial"/>
                <a:ea typeface="Calibri"/>
                <a:cs typeface="Times New Roman"/>
              </a:rPr>
              <a:t>) invia diffida al Governo per inadempienza in 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	merito </a:t>
            </a:r>
            <a:r>
              <a:rPr lang="it-IT" dirty="0">
                <a:latin typeface="Arial"/>
                <a:ea typeface="Calibri"/>
                <a:cs typeface="Times New Roman"/>
              </a:rPr>
              <a:t>a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	sentenze </a:t>
            </a:r>
            <a:r>
              <a:rPr lang="it-IT" dirty="0">
                <a:latin typeface="Arial"/>
                <a:ea typeface="Calibri"/>
                <a:cs typeface="Times New Roman"/>
              </a:rPr>
              <a:t>già esecutive dal Febbraio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2015. Il </a:t>
            </a:r>
            <a:r>
              <a:rPr lang="it-IT" dirty="0">
                <a:latin typeface="Arial"/>
                <a:ea typeface="Calibri"/>
                <a:cs typeface="Times New Roman"/>
              </a:rPr>
              <a:t>15 marzo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	l’associazione </a:t>
            </a:r>
            <a:r>
              <a:rPr lang="it-IT" dirty="0">
                <a:latin typeface="Arial"/>
                <a:ea typeface="Calibri"/>
                <a:cs typeface="Times New Roman"/>
              </a:rPr>
              <a:t>gravi disabili in collaborazione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con </a:t>
            </a:r>
            <a:r>
              <a:rPr lang="it-IT" dirty="0">
                <a:latin typeface="Arial"/>
                <a:ea typeface="Calibri"/>
                <a:cs typeface="Times New Roman"/>
              </a:rPr>
              <a:t>l’ADUC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	consigliano </a:t>
            </a:r>
            <a:r>
              <a:rPr lang="it-IT" dirty="0">
                <a:latin typeface="Arial"/>
                <a:ea typeface="Calibri"/>
                <a:cs typeface="Times New Roman"/>
              </a:rPr>
              <a:t>la messa in mora degli Enti erogatori (Comuni, ASL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	</a:t>
            </a:r>
            <a:r>
              <a:rPr lang="it-IT" dirty="0" err="1" smtClean="0">
                <a:latin typeface="Arial"/>
                <a:ea typeface="Calibri"/>
                <a:cs typeface="Times New Roman"/>
              </a:rPr>
              <a:t>ecc</a:t>
            </a:r>
            <a:r>
              <a:rPr lang="it-IT" dirty="0">
                <a:latin typeface="Arial"/>
                <a:ea typeface="Calibri"/>
                <a:cs typeface="Times New Roman"/>
              </a:rPr>
              <a:t>) tramite modello appositamente redatto.</a:t>
            </a:r>
            <a:endParaRPr lang="it-IT" sz="1600" dirty="0">
              <a:ea typeface="Calibri"/>
              <a:cs typeface="Times New Roman"/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0" y="2564904"/>
            <a:ext cx="91734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>
            <a:off x="0" y="3239605"/>
            <a:ext cx="91734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374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332656"/>
            <a:ext cx="8496944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899592" y="476672"/>
            <a:ext cx="7776864" cy="6060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800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Alcuni commenti dei </a:t>
            </a:r>
            <a:r>
              <a:rPr lang="it-IT" sz="2800" b="1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media</a:t>
            </a:r>
            <a:endParaRPr lang="it-IT" sz="16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it-IT" sz="2400" b="1" dirty="0">
                <a:solidFill>
                  <a:srgbClr val="7030A0"/>
                </a:solidFill>
                <a:latin typeface="Arial"/>
                <a:ea typeface="Calibri"/>
                <a:cs typeface="Arial"/>
              </a:rPr>
              <a:t>Tutti i quotidiani</a:t>
            </a:r>
            <a:r>
              <a:rPr lang="it-IT" dirty="0">
                <a:solidFill>
                  <a:srgbClr val="7030A0"/>
                </a:solidFill>
                <a:latin typeface="Arial"/>
                <a:ea typeface="Calibri"/>
                <a:cs typeface="Arial"/>
              </a:rPr>
              <a:t> </a:t>
            </a:r>
            <a:r>
              <a:rPr lang="it-IT" sz="2400" b="1" dirty="0">
                <a:solidFill>
                  <a:srgbClr val="7030A0"/>
                </a:solidFill>
                <a:latin typeface="Arial"/>
                <a:ea typeface="Calibri"/>
                <a:cs typeface="Arial"/>
              </a:rPr>
              <a:t>titolano:</a:t>
            </a:r>
            <a:r>
              <a:rPr lang="it-IT" dirty="0">
                <a:solidFill>
                  <a:srgbClr val="7030A0"/>
                </a:solidFill>
                <a:latin typeface="Arial"/>
                <a:ea typeface="Calibri"/>
                <a:cs typeface="Arial"/>
              </a:rPr>
              <a:t> </a:t>
            </a:r>
            <a:r>
              <a:rPr lang="it-IT" dirty="0">
                <a:latin typeface="Arial"/>
                <a:ea typeface="Calibri"/>
                <a:cs typeface="Arial"/>
              </a:rPr>
              <a:t>“ISEE, Consiglio di Stato: L’indennità di accompagnamento non è reddito. Vincono le Famiglie</a:t>
            </a:r>
            <a:r>
              <a:rPr lang="it-IT" dirty="0" smtClean="0">
                <a:latin typeface="Arial"/>
                <a:ea typeface="Calibri"/>
                <a:cs typeface="Arial"/>
              </a:rPr>
              <a:t>” </a:t>
            </a:r>
            <a:endParaRPr lang="it-IT" sz="800" dirty="0" smtClean="0">
              <a:latin typeface="Arial"/>
              <a:ea typeface="Calibri"/>
              <a:cs typeface="Arial"/>
            </a:endParaRPr>
          </a:p>
          <a:p>
            <a:pPr lvl="0">
              <a:spcAft>
                <a:spcPts val="0"/>
              </a:spcAft>
            </a:pPr>
            <a:endParaRPr lang="it-IT" sz="8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it-IT" sz="2400" b="1" dirty="0">
                <a:solidFill>
                  <a:srgbClr val="7030A0"/>
                </a:solidFill>
                <a:latin typeface="Arial"/>
                <a:ea typeface="Calibri"/>
                <a:cs typeface="Arial"/>
              </a:rPr>
              <a:t>Altri media:</a:t>
            </a:r>
            <a:r>
              <a:rPr lang="it-IT" dirty="0">
                <a:solidFill>
                  <a:srgbClr val="7030A0"/>
                </a:solidFill>
                <a:latin typeface="Arial"/>
                <a:ea typeface="Calibri"/>
                <a:cs typeface="Arial"/>
              </a:rPr>
              <a:t> </a:t>
            </a:r>
            <a:r>
              <a:rPr lang="it-IT" dirty="0">
                <a:latin typeface="Arial"/>
                <a:ea typeface="Calibri"/>
                <a:cs typeface="Arial"/>
              </a:rPr>
              <a:t>Tito Boeri (Presidente INPS), Maria Cecilia Guerra (madre della nuova ISEE), Cristiano </a:t>
            </a:r>
            <a:r>
              <a:rPr lang="it-IT" dirty="0" err="1">
                <a:latin typeface="Arial"/>
                <a:ea typeface="Calibri"/>
                <a:cs typeface="Arial"/>
              </a:rPr>
              <a:t>Gori</a:t>
            </a:r>
            <a:r>
              <a:rPr lang="it-IT" dirty="0">
                <a:latin typeface="Arial"/>
                <a:ea typeface="Calibri"/>
                <a:cs typeface="Arial"/>
              </a:rPr>
              <a:t> (docente di Politiche Sociali) e altri “soloni” affermano: </a:t>
            </a:r>
            <a:r>
              <a:rPr lang="it-IT" b="1" dirty="0">
                <a:latin typeface="Arial"/>
                <a:ea typeface="Calibri"/>
                <a:cs typeface="Arial"/>
              </a:rPr>
              <a:t>“… il paradosso di una misura favorevole ai disabili, affossata da una minoranza dei disabili…..” “…era utile anche a stanare i falsi disabili</a:t>
            </a:r>
            <a:r>
              <a:rPr lang="it-IT" b="1" dirty="0" smtClean="0">
                <a:latin typeface="Arial"/>
                <a:ea typeface="Calibri"/>
                <a:cs typeface="Arial"/>
              </a:rPr>
              <a:t>….”</a:t>
            </a:r>
            <a:endParaRPr lang="it-IT" sz="1600" b="1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it-IT" sz="8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it-IT" sz="2400" b="1" dirty="0">
                <a:solidFill>
                  <a:srgbClr val="7030A0"/>
                </a:solidFill>
                <a:latin typeface="Arial"/>
                <a:ea typeface="Calibri"/>
                <a:cs typeface="Arial"/>
              </a:rPr>
              <a:t>Alcune associazioni Nazionali</a:t>
            </a:r>
            <a:r>
              <a:rPr lang="it-IT" dirty="0">
                <a:solidFill>
                  <a:srgbClr val="7030A0"/>
                </a:solidFill>
                <a:latin typeface="Arial"/>
                <a:ea typeface="Calibri"/>
                <a:cs typeface="Arial"/>
              </a:rPr>
              <a:t> </a:t>
            </a:r>
            <a:r>
              <a:rPr lang="it-IT" dirty="0">
                <a:latin typeface="Arial"/>
                <a:ea typeface="Calibri"/>
                <a:cs typeface="Arial"/>
              </a:rPr>
              <a:t>(</a:t>
            </a:r>
            <a:r>
              <a:rPr lang="it-IT" dirty="0" err="1">
                <a:latin typeface="Arial"/>
                <a:ea typeface="Calibri"/>
                <a:cs typeface="Arial"/>
              </a:rPr>
              <a:t>Fish</a:t>
            </a:r>
            <a:r>
              <a:rPr lang="it-IT" dirty="0">
                <a:latin typeface="Arial"/>
                <a:ea typeface="Calibri"/>
                <a:cs typeface="Arial"/>
              </a:rPr>
              <a:t>, Superando, </a:t>
            </a:r>
            <a:r>
              <a:rPr lang="it-IT" dirty="0" err="1">
                <a:latin typeface="Arial"/>
                <a:ea typeface="Calibri"/>
                <a:cs typeface="Arial"/>
              </a:rPr>
              <a:t>Handylex</a:t>
            </a:r>
            <a:r>
              <a:rPr lang="it-IT" dirty="0">
                <a:latin typeface="Arial"/>
                <a:ea typeface="Calibri"/>
                <a:cs typeface="Arial"/>
              </a:rPr>
              <a:t> e ANFFAS) fanno </a:t>
            </a:r>
            <a:r>
              <a:rPr lang="it-IT" b="1" dirty="0">
                <a:latin typeface="Arial"/>
                <a:ea typeface="Calibri"/>
                <a:cs typeface="Arial"/>
              </a:rPr>
              <a:t>“scena muta” </a:t>
            </a:r>
            <a:r>
              <a:rPr lang="it-IT" dirty="0">
                <a:latin typeface="Arial"/>
                <a:ea typeface="Calibri"/>
                <a:cs typeface="Arial"/>
              </a:rPr>
              <a:t>e sembrano non gradire il giudizio del Consiglio di Stato, anzi alcuni affermano </a:t>
            </a:r>
            <a:r>
              <a:rPr lang="it-IT" b="1" dirty="0">
                <a:latin typeface="Arial"/>
                <a:ea typeface="Calibri"/>
                <a:cs typeface="Arial"/>
              </a:rPr>
              <a:t>“è una vittoria di Pirro”. </a:t>
            </a:r>
          </a:p>
          <a:p>
            <a:pPr>
              <a:spcAft>
                <a:spcPts val="0"/>
              </a:spcAft>
            </a:pPr>
            <a:endParaRPr lang="it-IT" sz="800" b="1" dirty="0">
              <a:solidFill>
                <a:schemeClr val="accent4"/>
              </a:solidFill>
              <a:latin typeface="Arial"/>
              <a:ea typeface="Calibri"/>
              <a:cs typeface="Arial"/>
            </a:endParaRPr>
          </a:p>
          <a:p>
            <a:pPr>
              <a:spcAft>
                <a:spcPts val="0"/>
              </a:spcAft>
            </a:pPr>
            <a:r>
              <a:rPr lang="it-IT" sz="2400" b="1" dirty="0" smtClean="0">
                <a:solidFill>
                  <a:schemeClr val="accent4"/>
                </a:solidFill>
                <a:latin typeface="Arial"/>
                <a:ea typeface="Calibri"/>
                <a:cs typeface="Arial"/>
              </a:rPr>
              <a:t>Repubblica 4 aprile Ministro Poletti </a:t>
            </a:r>
            <a:r>
              <a:rPr lang="it-IT" dirty="0">
                <a:latin typeface="Arial"/>
                <a:ea typeface="Calibri"/>
                <a:cs typeface="Times New Roman"/>
              </a:rPr>
              <a:t>“…….Ci siamo impegnati nell'attuazione del nuovo </a:t>
            </a:r>
            <a:r>
              <a:rPr lang="it-IT" dirty="0" err="1">
                <a:latin typeface="Arial"/>
                <a:ea typeface="Calibri"/>
                <a:cs typeface="Times New Roman"/>
              </a:rPr>
              <a:t>Isee</a:t>
            </a:r>
            <a:r>
              <a:rPr lang="it-IT" dirty="0">
                <a:latin typeface="Arial"/>
                <a:ea typeface="Calibri"/>
                <a:cs typeface="Times New Roman"/>
              </a:rPr>
              <a:t> ritenendolo un indicatore più veritiero e meglio costruito del precedente……..”</a:t>
            </a:r>
            <a:endParaRPr lang="it-IT" sz="1100" dirty="0">
              <a:ea typeface="Calibri"/>
              <a:cs typeface="Times New Roman"/>
            </a:endParaRPr>
          </a:p>
          <a:p>
            <a:r>
              <a:rPr lang="it-IT" b="1" dirty="0">
                <a:latin typeface="Arial"/>
                <a:ea typeface="Calibri"/>
              </a:rPr>
              <a:t>“…….. è infatti complessivamente un indicatore più equo e che garantisce un accesso più giusto alle prestazioni sociali, anche nel caso delle persone con disabilità……”</a:t>
            </a:r>
            <a:endParaRPr lang="it-IT" b="1" dirty="0" smtClean="0">
              <a:latin typeface="Arial"/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it-IT" sz="1600" b="1" dirty="0">
              <a:ea typeface="Calibri"/>
              <a:cs typeface="Arial"/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14895" y="980728"/>
            <a:ext cx="91734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>
            <a:off x="14895" y="1772816"/>
            <a:ext cx="91734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/>
          <p:cNvSpPr/>
          <p:nvPr/>
        </p:nvSpPr>
        <p:spPr>
          <a:xfrm>
            <a:off x="14895" y="3356992"/>
            <a:ext cx="91734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/>
          <p:cNvSpPr/>
          <p:nvPr/>
        </p:nvSpPr>
        <p:spPr>
          <a:xfrm>
            <a:off x="-17748" y="4365104"/>
            <a:ext cx="91734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239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301243"/>
            <a:ext cx="8496944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56157" y="486759"/>
            <a:ext cx="7848872" cy="593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800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Le affermazioni </a:t>
            </a:r>
            <a:r>
              <a:rPr lang="it-IT" sz="2800" b="1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ci </a:t>
            </a:r>
            <a:r>
              <a:rPr lang="it-IT" sz="2800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portano a considerare:</a:t>
            </a:r>
            <a:endParaRPr lang="it-IT" sz="2800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200" b="1" dirty="0">
                <a:latin typeface="Arial"/>
                <a:ea typeface="Calibri"/>
                <a:cs typeface="Times New Roman"/>
              </a:rPr>
              <a:t> </a:t>
            </a:r>
            <a:endParaRPr lang="it-IT" sz="1600" dirty="0">
              <a:ea typeface="Calibri"/>
              <a:cs typeface="Times New Roman"/>
            </a:endParaRPr>
          </a:p>
          <a:p>
            <a:pPr marL="457200" lvl="0" indent="-4572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it-IT" sz="2400" b="1" dirty="0">
                <a:solidFill>
                  <a:srgbClr val="7030A0"/>
                </a:solidFill>
                <a:latin typeface="Arial"/>
                <a:ea typeface="Calibri"/>
                <a:cs typeface="Times New Roman"/>
              </a:rPr>
              <a:t>Le grandi associazioni Nazionali </a:t>
            </a:r>
            <a:r>
              <a:rPr lang="it-IT" dirty="0">
                <a:latin typeface="Arial"/>
                <a:ea typeface="Calibri"/>
                <a:cs typeface="Times New Roman"/>
              </a:rPr>
              <a:t>si trincerano dietro ad un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latente «no </a:t>
            </a:r>
            <a:r>
              <a:rPr lang="it-IT" dirty="0" err="1" smtClean="0">
                <a:latin typeface="Arial"/>
                <a:ea typeface="Calibri"/>
                <a:cs typeface="Times New Roman"/>
              </a:rPr>
              <a:t>comment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» e </a:t>
            </a:r>
            <a:r>
              <a:rPr lang="it-IT" dirty="0">
                <a:latin typeface="Arial"/>
                <a:ea typeface="Calibri"/>
                <a:cs typeface="Times New Roman"/>
              </a:rPr>
              <a:t>il dubbio sorge spontaneo: la loro coscienza ha qualche cosa da recriminare?</a:t>
            </a:r>
            <a:endParaRPr lang="it-IT" sz="1600" dirty="0">
              <a:ea typeface="Calibri"/>
              <a:cs typeface="Times New Roman"/>
            </a:endParaRPr>
          </a:p>
          <a:p>
            <a:pPr marL="8001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it-IT" sz="1600" dirty="0">
              <a:ea typeface="Calibri"/>
              <a:cs typeface="Times New Roman"/>
            </a:endParaRPr>
          </a:p>
          <a:p>
            <a:pPr marL="457200" lvl="0" indent="-4572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it-IT" sz="2400" b="1" dirty="0">
                <a:solidFill>
                  <a:srgbClr val="7030A0"/>
                </a:solidFill>
                <a:latin typeface="Arial"/>
                <a:ea typeface="Calibri"/>
                <a:cs typeface="Times New Roman"/>
              </a:rPr>
              <a:t>I calcoli matematici veri </a:t>
            </a:r>
            <a:r>
              <a:rPr lang="it-IT" dirty="0">
                <a:latin typeface="Arial"/>
                <a:ea typeface="Calibri"/>
                <a:cs typeface="Times New Roman"/>
              </a:rPr>
              <a:t>del novo ISEE e non pilotati, dicono chiaramente che la somma delle indennità pur detratte dalla franchigia, porta l’ISEE ad un livello che esclude il disabile dai benefici di cui ha diritto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.</a:t>
            </a:r>
            <a:endParaRPr lang="it-IT" sz="1600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it-IT" sz="1600" dirty="0">
              <a:ea typeface="Calibri"/>
              <a:cs typeface="Times New Roman"/>
            </a:endParaRPr>
          </a:p>
          <a:p>
            <a:pPr marL="457200" lvl="0" indent="-4572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it-IT" sz="2400" b="1" dirty="0">
                <a:solidFill>
                  <a:srgbClr val="7030A0"/>
                </a:solidFill>
                <a:latin typeface="Arial"/>
                <a:ea typeface="Calibri"/>
                <a:cs typeface="Times New Roman"/>
              </a:rPr>
              <a:t>L’affermazione “il nuovo ISEE riesce a stanare i falsi invalidi” </a:t>
            </a:r>
            <a:r>
              <a:rPr lang="it-IT" dirty="0">
                <a:latin typeface="Arial"/>
                <a:ea typeface="Calibri"/>
                <a:cs typeface="Times New Roman"/>
              </a:rPr>
              <a:t>è una scusante ormai obsoleta, difatti è lo Stato con tutti i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suoi </a:t>
            </a:r>
            <a:r>
              <a:rPr lang="it-IT" dirty="0">
                <a:latin typeface="Arial"/>
                <a:ea typeface="Calibri"/>
                <a:cs typeface="Times New Roman"/>
              </a:rPr>
              <a:t>mezzi a dovere perseguire i falsi invalidi, soprattutto i conniventi in “camice bianco” e non utilizzare un mezzo improprio che penalizza la maggioranza degli invalidi. Le due cose vanno tenute distinte.</a:t>
            </a:r>
            <a:endParaRPr lang="it-IT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5679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332656"/>
            <a:ext cx="8496944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914206" y="781352"/>
            <a:ext cx="7704856" cy="5295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latin typeface="Arial"/>
                <a:ea typeface="Calibri"/>
                <a:cs typeface="Times New Roman"/>
              </a:rPr>
              <a:t>Infine dobbiamo tenere in considerazione che i problemi connessi all’ISEE non terminano con la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sentenza </a:t>
            </a:r>
            <a:r>
              <a:rPr lang="it-IT" dirty="0">
                <a:latin typeface="Arial"/>
                <a:ea typeface="Calibri"/>
                <a:cs typeface="Times New Roman"/>
              </a:rPr>
              <a:t>sancita dal Consiglio di Stato, purtroppo ci sono altri </a:t>
            </a:r>
            <a:r>
              <a:rPr lang="it-IT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balzelli provenienti dalle Regioni e dai Comuni i quali hanno la facoltà di posizionare l’asticella dell’ISEE a loro piacimento.</a:t>
            </a:r>
            <a:endParaRPr lang="it-IT" sz="16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b="1" dirty="0">
                <a:solidFill>
                  <a:srgbClr val="7030A0"/>
                </a:solidFill>
                <a:latin typeface="Arial"/>
                <a:ea typeface="Calibri"/>
                <a:cs typeface="Times New Roman"/>
              </a:rPr>
              <a:t> </a:t>
            </a:r>
            <a:endParaRPr lang="it-IT" sz="1600" b="1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400" b="1" dirty="0">
                <a:solidFill>
                  <a:srgbClr val="7030A0"/>
                </a:solidFill>
                <a:latin typeface="Arial"/>
                <a:ea typeface="Calibri"/>
                <a:cs typeface="Times New Roman"/>
              </a:rPr>
              <a:t>Vogliamo fare un esempio?</a:t>
            </a:r>
            <a:endParaRPr lang="it-IT" sz="1600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solidFill>
                  <a:srgbClr val="7030A0"/>
                </a:solidFill>
                <a:latin typeface="Arial"/>
                <a:ea typeface="Calibri"/>
                <a:cs typeface="Times New Roman"/>
              </a:rPr>
              <a:t> </a:t>
            </a:r>
            <a:endParaRPr lang="it-IT" sz="1600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latin typeface="Arial"/>
                <a:ea typeface="Calibri"/>
                <a:cs typeface="Times New Roman"/>
              </a:rPr>
              <a:t>La Regione E-R con DGR 256 del 3/3/2014 e DGR 249/3/2015 ha imposto l’ISEE familiare e pone l’asticella a 55.000 euro per i gravissimi disabili, non accetta l’ISEE ristretto (o del singolo disabile). Questa imposizione disattende la sentenza del Consiglio di Stato 1607 del 15/2/2011che ha affermato: </a:t>
            </a:r>
            <a:r>
              <a:rPr lang="it-IT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“…persone con grave disabilità per fruire servizi domiciliari, diurni o residenziali, deve avvenire attraverso l’ISEE personale e non familiare…..”</a:t>
            </a:r>
            <a:endParaRPr lang="it-IT" sz="16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latin typeface="Arial"/>
                <a:ea typeface="Calibri"/>
                <a:cs typeface="Times New Roman"/>
              </a:rPr>
              <a:t>E allora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ci chiediamo </a:t>
            </a:r>
            <a:r>
              <a:rPr lang="it-IT" dirty="0">
                <a:latin typeface="Arial"/>
                <a:ea typeface="Calibri"/>
                <a:cs typeface="Times New Roman"/>
              </a:rPr>
              <a:t>perché la Regione E-R  e il DPCM 159/2013 disattendono una sentenza del Consiglio di Stato?</a:t>
            </a:r>
            <a:endParaRPr lang="it-IT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5010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332656"/>
            <a:ext cx="8496944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575556" y="613731"/>
            <a:ext cx="7992887" cy="557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400" b="1" dirty="0">
                <a:solidFill>
                  <a:srgbClr val="7030A0"/>
                </a:solidFill>
                <a:latin typeface="Arial"/>
                <a:ea typeface="Calibri"/>
                <a:cs typeface="Times New Roman"/>
              </a:rPr>
              <a:t>Come conclusione finale</a:t>
            </a:r>
            <a:r>
              <a:rPr lang="it-IT" dirty="0">
                <a:solidFill>
                  <a:srgbClr val="7030A0"/>
                </a:solidFill>
                <a:latin typeface="Arial"/>
                <a:ea typeface="Calibri"/>
                <a:cs typeface="Times New Roman"/>
              </a:rPr>
              <a:t> </a:t>
            </a:r>
            <a:endParaRPr lang="it-IT" dirty="0" smtClean="0">
              <a:solidFill>
                <a:srgbClr val="7030A0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dirty="0" smtClean="0">
                <a:latin typeface="Arial"/>
                <a:ea typeface="Calibri"/>
                <a:cs typeface="Times New Roman"/>
              </a:rPr>
              <a:t>mi </a:t>
            </a:r>
            <a:r>
              <a:rPr lang="it-IT" dirty="0">
                <a:latin typeface="Arial"/>
                <a:ea typeface="Calibri"/>
                <a:cs typeface="Times New Roman"/>
              </a:rPr>
              <a:t>riconduco all’argomento principale del nostro Workshop, cioè “Persone in stato vegetativo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”.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it-IT" sz="1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latin typeface="Arial"/>
                <a:ea typeface="Calibri"/>
                <a:cs typeface="Times New Roman"/>
              </a:rPr>
              <a:t>Sono ormai alcuni anni che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seguiamo </a:t>
            </a:r>
            <a:r>
              <a:rPr lang="it-IT" dirty="0">
                <a:latin typeface="Arial"/>
                <a:ea typeface="Calibri"/>
                <a:cs typeface="Times New Roman"/>
              </a:rPr>
              <a:t>le problematiche che ruotano attorno agli SV e SMC e </a:t>
            </a:r>
            <a:r>
              <a:rPr lang="it-IT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non </a:t>
            </a:r>
            <a:r>
              <a:rPr lang="it-IT" b="1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vediamo </a:t>
            </a:r>
            <a:r>
              <a:rPr lang="it-IT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grandi progressi, anzi non ne </a:t>
            </a:r>
            <a:r>
              <a:rPr lang="it-IT" b="1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vediamo </a:t>
            </a:r>
            <a:r>
              <a:rPr lang="it-IT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proprio </a:t>
            </a:r>
            <a:r>
              <a:rPr lang="it-IT" dirty="0">
                <a:latin typeface="Arial"/>
                <a:ea typeface="Calibri"/>
                <a:cs typeface="Times New Roman"/>
              </a:rPr>
              <a:t>e così sarà anche per il futuro, se non avremo la forza e l’accortezza di creare </a:t>
            </a:r>
            <a:r>
              <a:rPr lang="it-IT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una organizzazione solo ed esclusivamente per gli SV o SMC, che parli con una unica e autorevole voce alle Istituzioni. </a:t>
            </a:r>
            <a:endParaRPr lang="it-IT" b="1" dirty="0" smtClean="0">
              <a:solidFill>
                <a:srgbClr val="FF0000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dirty="0" smtClean="0">
                <a:latin typeface="Arial"/>
                <a:ea typeface="Calibri"/>
                <a:cs typeface="Times New Roman"/>
              </a:rPr>
              <a:t>Altre </a:t>
            </a:r>
            <a:r>
              <a:rPr lang="it-IT" dirty="0">
                <a:latin typeface="Arial"/>
                <a:ea typeface="Calibri"/>
                <a:cs typeface="Times New Roman"/>
              </a:rPr>
              <a:t>Associazioni hanno fatto questa scelta, ottenendo dei grandi vantaggi in tempi brevi. Le Associazioni che seguono le gravi </a:t>
            </a:r>
            <a:r>
              <a:rPr lang="it-IT" dirty="0" err="1">
                <a:latin typeface="Arial"/>
                <a:ea typeface="Calibri"/>
                <a:cs typeface="Times New Roman"/>
              </a:rPr>
              <a:t>cerebrolesioni</a:t>
            </a:r>
            <a:r>
              <a:rPr lang="it-IT" dirty="0">
                <a:latin typeface="Arial"/>
                <a:ea typeface="Calibri"/>
                <a:cs typeface="Times New Roman"/>
              </a:rPr>
              <a:t> in generale debbono rinunciare ad un pezzetto del proprio orticello a favore di una organizzazione unica degli </a:t>
            </a:r>
            <a:r>
              <a:rPr lang="it-IT" dirty="0" smtClean="0">
                <a:latin typeface="Arial"/>
                <a:ea typeface="Calibri"/>
                <a:cs typeface="Times New Roman"/>
              </a:rPr>
              <a:t>SV-SMC </a:t>
            </a:r>
            <a:r>
              <a:rPr lang="it-IT" dirty="0">
                <a:latin typeface="Arial"/>
                <a:ea typeface="Calibri"/>
                <a:cs typeface="Times New Roman"/>
              </a:rPr>
              <a:t>efficace ed efficiente.</a:t>
            </a:r>
            <a:endParaRPr lang="it-IT" sz="1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b="1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Siamo </a:t>
            </a:r>
            <a:r>
              <a:rPr lang="it-IT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fermamente </a:t>
            </a:r>
            <a:r>
              <a:rPr lang="it-IT" b="1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convinti </a:t>
            </a:r>
            <a:r>
              <a:rPr lang="it-IT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che solo in questo modo saremo in grado di ottenere i diritti che gli SV aspettano da anni, ad esempio, la messa in atto dell’accordo Stato-Regioni del 5/5/2011 e non solo.</a:t>
            </a:r>
            <a:endParaRPr lang="it-IT" sz="16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latin typeface="Arial"/>
                <a:ea typeface="Calibri"/>
                <a:cs typeface="Times New Roman"/>
              </a:rPr>
              <a:t> </a:t>
            </a:r>
            <a:endParaRPr lang="it-IT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4924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5536" y="404664"/>
            <a:ext cx="8352928" cy="60486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55576" y="852140"/>
            <a:ext cx="7632848" cy="5153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0"/>
              </a:spcAft>
            </a:pPr>
            <a:r>
              <a:rPr lang="it-IT" sz="3600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SCOPI</a:t>
            </a:r>
            <a:r>
              <a:rPr lang="it-IT" sz="3600" dirty="0">
                <a:latin typeface="Arial"/>
                <a:ea typeface="Calibri"/>
                <a:cs typeface="Times New Roman"/>
              </a:rPr>
              <a:t> </a:t>
            </a:r>
            <a:r>
              <a:rPr lang="it-IT" sz="2000" dirty="0">
                <a:latin typeface="Arial"/>
                <a:ea typeface="Calibri"/>
                <a:cs typeface="Times New Roman"/>
              </a:rPr>
              <a:t>(sintesi</a:t>
            </a:r>
            <a:r>
              <a:rPr lang="it-IT" sz="2000" dirty="0" smtClean="0">
                <a:latin typeface="Arial"/>
                <a:ea typeface="Calibri"/>
                <a:cs typeface="Times New Roman"/>
              </a:rPr>
              <a:t>)</a:t>
            </a:r>
          </a:p>
          <a:p>
            <a:pPr marL="228600">
              <a:lnSpc>
                <a:spcPct val="115000"/>
              </a:lnSpc>
              <a:spcAft>
                <a:spcPts val="0"/>
              </a:spcAft>
            </a:pPr>
            <a:endParaRPr lang="it-IT" sz="1100" dirty="0">
              <a:latin typeface="Arial"/>
              <a:ea typeface="Calibri"/>
              <a:cs typeface="Times New Roman"/>
            </a:endParaRPr>
          </a:p>
          <a:p>
            <a:pPr marL="228600">
              <a:lnSpc>
                <a:spcPct val="115000"/>
              </a:lnSpc>
              <a:spcAft>
                <a:spcPts val="0"/>
              </a:spcAft>
            </a:pPr>
            <a:endParaRPr lang="it-IT" sz="11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/>
              <a:buChar char="-"/>
            </a:pPr>
            <a:r>
              <a:rPr lang="it-IT" sz="2400" dirty="0">
                <a:latin typeface="Arial"/>
                <a:ea typeface="Calibri"/>
                <a:cs typeface="Times New Roman"/>
              </a:rPr>
              <a:t>La diffusione e la promozione del coma e dello stato </a:t>
            </a:r>
            <a:r>
              <a:rPr lang="it-IT" sz="2400" dirty="0" smtClean="0">
                <a:latin typeface="Arial"/>
                <a:ea typeface="Calibri"/>
                <a:cs typeface="Times New Roman"/>
              </a:rPr>
              <a:t>vegetativo e SMC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/>
              <a:buChar char="-"/>
            </a:pPr>
            <a:endParaRPr lang="it-IT" sz="12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/>
              <a:buChar char="-"/>
            </a:pPr>
            <a:r>
              <a:rPr lang="it-IT" sz="2400" dirty="0">
                <a:latin typeface="Arial"/>
                <a:ea typeface="Calibri"/>
                <a:cs typeface="Times New Roman"/>
              </a:rPr>
              <a:t>La difesa dei diritti degli stati </a:t>
            </a:r>
            <a:r>
              <a:rPr lang="it-IT" sz="2400" dirty="0" smtClean="0">
                <a:latin typeface="Arial"/>
                <a:ea typeface="Calibri"/>
                <a:cs typeface="Times New Roman"/>
              </a:rPr>
              <a:t>vegetativi, SMC </a:t>
            </a:r>
            <a:r>
              <a:rPr lang="it-IT" sz="2400" dirty="0">
                <a:latin typeface="Arial"/>
                <a:ea typeface="Calibri"/>
                <a:cs typeface="Times New Roman"/>
              </a:rPr>
              <a:t>e dei loro </a:t>
            </a:r>
            <a:r>
              <a:rPr lang="it-IT" sz="2400" dirty="0" smtClean="0">
                <a:latin typeface="Arial"/>
                <a:ea typeface="Calibri"/>
                <a:cs typeface="Times New Roman"/>
              </a:rPr>
              <a:t>familiari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/>
              <a:buChar char="-"/>
            </a:pPr>
            <a:endParaRPr lang="it-IT" sz="12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/>
              <a:buChar char="-"/>
            </a:pPr>
            <a:r>
              <a:rPr lang="it-IT" sz="2400" dirty="0">
                <a:latin typeface="Arial"/>
                <a:ea typeface="Calibri"/>
                <a:cs typeface="Times New Roman"/>
              </a:rPr>
              <a:t>L’aiuto concreto alle persone in stato </a:t>
            </a:r>
            <a:r>
              <a:rPr lang="it-IT" sz="2400" dirty="0" smtClean="0">
                <a:latin typeface="Arial"/>
                <a:ea typeface="Calibri"/>
                <a:cs typeface="Times New Roman"/>
              </a:rPr>
              <a:t>vegetativo, SMC </a:t>
            </a:r>
            <a:r>
              <a:rPr lang="it-IT" sz="2400" dirty="0">
                <a:latin typeface="Arial"/>
                <a:ea typeface="Calibri"/>
                <a:cs typeface="Times New Roman"/>
              </a:rPr>
              <a:t>e ai loro </a:t>
            </a:r>
            <a:r>
              <a:rPr lang="it-IT" sz="2400" dirty="0" smtClean="0">
                <a:latin typeface="Arial"/>
                <a:ea typeface="Calibri"/>
                <a:cs typeface="Times New Roman"/>
              </a:rPr>
              <a:t>familiari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it-IT" sz="12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/>
              <a:buChar char="-"/>
            </a:pPr>
            <a:r>
              <a:rPr lang="it-IT" sz="2400" dirty="0">
                <a:latin typeface="Arial"/>
                <a:ea typeface="Calibri"/>
                <a:cs typeface="Times New Roman"/>
              </a:rPr>
              <a:t>La sensibilizzazione e la sollecitazione rivolta alla coscienza </a:t>
            </a:r>
            <a:r>
              <a:rPr lang="it-IT" sz="2400" dirty="0" smtClean="0">
                <a:latin typeface="Arial"/>
                <a:ea typeface="Calibri"/>
                <a:cs typeface="Times New Roman"/>
              </a:rPr>
              <a:t>sociale e all’opinione pubblica</a:t>
            </a:r>
            <a:endParaRPr lang="it-IT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449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348993"/>
            <a:ext cx="8496944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008647" y="2564904"/>
            <a:ext cx="7776864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3600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grazie della vostra attenzione</a:t>
            </a:r>
            <a:endParaRPr lang="it-IT" sz="36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dirty="0">
                <a:latin typeface="Arial"/>
                <a:ea typeface="Calibri"/>
                <a:cs typeface="Times New Roman"/>
              </a:rPr>
              <a:t> </a:t>
            </a:r>
            <a:endParaRPr lang="it-IT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2637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1520" y="260648"/>
            <a:ext cx="8640960" cy="63367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dirty="0">
              <a:solidFill>
                <a:prstClr val="white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640960" cy="6321313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09"/>
          <a:stretch/>
        </p:blipFill>
        <p:spPr>
          <a:xfrm>
            <a:off x="251945" y="4433858"/>
            <a:ext cx="3378696" cy="21460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CasellaDiTesto 4"/>
          <p:cNvSpPr txBox="1"/>
          <p:nvPr/>
        </p:nvSpPr>
        <p:spPr>
          <a:xfrm>
            <a:off x="467544" y="476672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B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Appartamento di Cristina e particolare della statua della Madonnina </a:t>
            </a:r>
          </a:p>
          <a:p>
            <a:r>
              <a:rPr lang="it-IT" b="1" dirty="0" smtClean="0">
                <a:solidFill>
                  <a:srgbClr val="B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l’altare e la statua di Mons. Giulio Salmi </a:t>
            </a:r>
          </a:p>
          <a:p>
            <a:r>
              <a:rPr lang="it-IT" b="1" dirty="0" smtClean="0">
                <a:solidFill>
                  <a:srgbClr val="B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(Fondatore del Villaggio della Speranza)</a:t>
            </a:r>
            <a:endParaRPr lang="it-IT" b="1" dirty="0">
              <a:solidFill>
                <a:srgbClr val="B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505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332656"/>
            <a:ext cx="8496944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467544" y="404664"/>
            <a:ext cx="8208912" cy="7089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it-IT" sz="2000" b="1" dirty="0" smtClean="0">
                <a:latin typeface="Arial"/>
                <a:ea typeface="Calibri"/>
                <a:cs typeface="Times New Roman"/>
              </a:rPr>
              <a:t>Accordo Stato-Regioni 5/5/2011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it-IT" sz="2800" b="1" dirty="0" smtClean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Dopo 1 anno che cosa è cambiato?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it-IT" sz="2000" b="1" dirty="0" smtClean="0">
                <a:latin typeface="Arial"/>
                <a:ea typeface="Calibri"/>
                <a:cs typeface="Times New Roman"/>
              </a:rPr>
              <a:t>Aggiornamento dati del Workshop 2015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it-IT" sz="2000" b="1" dirty="0" smtClean="0">
                <a:latin typeface="Arial"/>
                <a:ea typeface="Calibri"/>
                <a:cs typeface="Times New Roman"/>
              </a:rPr>
              <a:t>Hanno partecipato 17 Associazioni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it-IT" sz="2000" b="1" dirty="0" smtClean="0">
                <a:latin typeface="Arial"/>
                <a:ea typeface="Calibri"/>
                <a:cs typeface="Times New Roman"/>
              </a:rPr>
              <a:t>Nel 2015 le Associazioni erano 22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it-IT" sz="1000" b="1" dirty="0" smtClean="0">
              <a:latin typeface="Arial"/>
              <a:ea typeface="Calibri"/>
              <a:cs typeface="Times New Roman"/>
            </a:endParaRPr>
          </a:p>
          <a:p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5 Associazioni che non hanno inviato l’aggiornamento 2016</a:t>
            </a:r>
            <a:r>
              <a:rPr lang="it-IT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Associazione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amici di Simone (Trentino A.A.)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Associazione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silenzio è vita (Lombardia)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Associazione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gravi </a:t>
            </a:r>
            <a:r>
              <a:rPr lang="it-I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cerebrolesioni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 Acquisite Grosseto (Toscana)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Associazione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traumi cranici </a:t>
            </a:r>
            <a:r>
              <a:rPr lang="it-I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Prov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. R. Emilia e Modena (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E-R)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Associazione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recupero cerebrolesi ARC </a:t>
            </a:r>
            <a:r>
              <a:rPr lang="it-I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Onlus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 (Sicilia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/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copertura delle Regioni passa da 16 a </a:t>
            </a:r>
            <a:r>
              <a:rPr lang="it-IT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14, pari al 70%.</a:t>
            </a:r>
          </a:p>
          <a:p>
            <a:endParaRPr lang="it-IT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Mancano le seguenti Regioni:</a:t>
            </a:r>
          </a:p>
          <a:p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TRENTINO A.A.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VALLE D’OSTA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– ABRUZZO – MOLISE - BASILICATA 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SICILIA</a:t>
            </a:r>
            <a:r>
              <a:rPr lang="it-IT" sz="20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it-IT" sz="2000" b="1" dirty="0">
              <a:solidFill>
                <a:srgbClr val="FF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  </a:t>
            </a:r>
            <a:endParaRPr lang="it-IT" sz="2000" b="1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it-IT" sz="20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it-IT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  <a:endParaRPr lang="it-IT" sz="20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-1" y="404664"/>
            <a:ext cx="514625" cy="44809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492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332656"/>
            <a:ext cx="8496944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539552" y="451374"/>
            <a:ext cx="8496944" cy="593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it-IT" sz="1600" dirty="0">
                <a:latin typeface="Arial"/>
                <a:ea typeface="Calibri"/>
                <a:cs typeface="Times New Roman"/>
              </a:rPr>
              <a:t> </a:t>
            </a:r>
            <a:r>
              <a:rPr lang="it-IT" sz="1600" dirty="0" smtClean="0">
                <a:latin typeface="Arial"/>
                <a:ea typeface="Calibri"/>
                <a:cs typeface="Times New Roman"/>
              </a:rPr>
              <a:t>      </a:t>
            </a:r>
            <a:r>
              <a:rPr lang="it-IT" sz="2400" b="1" dirty="0" smtClean="0">
                <a:latin typeface="Arial"/>
                <a:ea typeface="Calibri"/>
                <a:cs typeface="Times New Roman"/>
              </a:rPr>
              <a:t>Elenco </a:t>
            </a:r>
            <a:r>
              <a:rPr lang="it-IT" sz="2400" b="1" dirty="0">
                <a:latin typeface="Arial"/>
                <a:ea typeface="Calibri"/>
                <a:cs typeface="Times New Roman"/>
              </a:rPr>
              <a:t>delle Associazioni che hanno risposto al </a:t>
            </a:r>
            <a:r>
              <a:rPr lang="it-IT" sz="2400" b="1" dirty="0" smtClean="0">
                <a:latin typeface="Arial"/>
                <a:ea typeface="Calibri"/>
                <a:cs typeface="Times New Roman"/>
              </a:rPr>
              <a:t>          questionario e la Regione </a:t>
            </a:r>
            <a:endParaRPr lang="it-IT" sz="2400" b="1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it-IT" sz="1000" b="1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it-IT" sz="1600" b="1" dirty="0" smtClean="0">
                <a:latin typeface="Arial"/>
                <a:ea typeface="Calibri"/>
                <a:cs typeface="Arial"/>
              </a:rPr>
              <a:t>Associazione </a:t>
            </a:r>
            <a:r>
              <a:rPr lang="it-IT" sz="1600" b="1" dirty="0">
                <a:latin typeface="Arial"/>
                <a:ea typeface="Calibri"/>
                <a:cs typeface="Arial"/>
              </a:rPr>
              <a:t>gli amici di Daniela </a:t>
            </a:r>
            <a:r>
              <a:rPr lang="it-IT" sz="1600" b="1" dirty="0" err="1">
                <a:latin typeface="Arial"/>
                <a:ea typeface="Calibri"/>
                <a:cs typeface="Arial"/>
              </a:rPr>
              <a:t>Onlus</a:t>
            </a:r>
            <a:r>
              <a:rPr lang="it-IT" sz="1600" b="1" dirty="0">
                <a:latin typeface="Arial"/>
                <a:ea typeface="Calibri"/>
                <a:cs typeface="Arial"/>
              </a:rPr>
              <a:t> (Piemonte)</a:t>
            </a:r>
            <a:endParaRPr lang="it-IT" sz="1600" dirty="0">
              <a:latin typeface="Arial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it-IT" sz="1600" b="1" dirty="0">
                <a:latin typeface="Arial"/>
                <a:ea typeface="Calibri"/>
                <a:cs typeface="Arial"/>
              </a:rPr>
              <a:t>Associazione amici di Samuel </a:t>
            </a:r>
            <a:r>
              <a:rPr lang="it-IT" sz="1600" b="1" dirty="0" err="1">
                <a:latin typeface="Arial"/>
                <a:ea typeface="Calibri"/>
                <a:cs typeface="Arial"/>
              </a:rPr>
              <a:t>Onlus</a:t>
            </a:r>
            <a:r>
              <a:rPr lang="it-IT" sz="1600" b="1" dirty="0">
                <a:latin typeface="Arial"/>
                <a:ea typeface="Calibri"/>
                <a:cs typeface="Arial"/>
              </a:rPr>
              <a:t> (Lombardia)</a:t>
            </a:r>
            <a:endParaRPr lang="it-IT" sz="1600" dirty="0">
              <a:latin typeface="Arial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it-IT" sz="1600" b="1" dirty="0" smtClean="0">
                <a:latin typeface="Arial"/>
                <a:ea typeface="Calibri"/>
                <a:cs typeface="Arial"/>
              </a:rPr>
              <a:t>Associazione </a:t>
            </a:r>
            <a:r>
              <a:rPr lang="it-IT" sz="1600" b="1" dirty="0" err="1">
                <a:latin typeface="Arial"/>
                <a:ea typeface="Calibri"/>
                <a:cs typeface="Arial"/>
              </a:rPr>
              <a:t>Samudra</a:t>
            </a:r>
            <a:r>
              <a:rPr lang="it-IT" sz="1600" b="1" dirty="0">
                <a:latin typeface="Arial"/>
                <a:ea typeface="Calibri"/>
                <a:cs typeface="Arial"/>
              </a:rPr>
              <a:t> insieme </a:t>
            </a:r>
            <a:r>
              <a:rPr lang="it-IT" sz="1600" b="1" dirty="0" err="1">
                <a:latin typeface="Arial"/>
                <a:ea typeface="Calibri"/>
                <a:cs typeface="Arial"/>
              </a:rPr>
              <a:t>Onlus</a:t>
            </a:r>
            <a:r>
              <a:rPr lang="it-IT" sz="1600" b="1" dirty="0">
                <a:latin typeface="Arial"/>
                <a:ea typeface="Calibri"/>
                <a:cs typeface="Arial"/>
              </a:rPr>
              <a:t> (Lombardia)</a:t>
            </a:r>
            <a:endParaRPr lang="it-IT" sz="1600" dirty="0">
              <a:latin typeface="Arial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it-IT" sz="1600" b="1" dirty="0">
                <a:latin typeface="Arial"/>
                <a:ea typeface="Calibri"/>
                <a:cs typeface="Arial"/>
              </a:rPr>
              <a:t>Associazione amici dei traumatizzati cranici (Friuli V.G.)</a:t>
            </a:r>
            <a:endParaRPr lang="it-IT" sz="1600" dirty="0">
              <a:latin typeface="Arial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it-IT" sz="1600" b="1" dirty="0">
                <a:latin typeface="Arial"/>
                <a:ea typeface="Calibri"/>
                <a:cs typeface="Arial"/>
              </a:rPr>
              <a:t>DACCAPO associazione trauma cranico </a:t>
            </a:r>
            <a:r>
              <a:rPr lang="it-IT" sz="1600" b="1" dirty="0" err="1">
                <a:latin typeface="Arial"/>
                <a:ea typeface="Calibri"/>
                <a:cs typeface="Arial"/>
              </a:rPr>
              <a:t>Onlus</a:t>
            </a:r>
            <a:r>
              <a:rPr lang="it-IT" sz="1600" b="1" dirty="0">
                <a:latin typeface="Arial"/>
                <a:ea typeface="Calibri"/>
                <a:cs typeface="Arial"/>
              </a:rPr>
              <a:t> (Veneto)</a:t>
            </a:r>
            <a:endParaRPr lang="it-IT" sz="1600" dirty="0">
              <a:latin typeface="Arial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it-IT" sz="1600" b="1" dirty="0">
                <a:latin typeface="Arial"/>
                <a:ea typeface="Calibri"/>
                <a:cs typeface="Arial"/>
              </a:rPr>
              <a:t>Associazione silenzio vita (Liguria)</a:t>
            </a:r>
            <a:endParaRPr lang="it-IT" sz="1600" dirty="0">
              <a:latin typeface="Arial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it-IT" sz="1600" b="1" dirty="0">
                <a:latin typeface="Arial"/>
                <a:ea typeface="Calibri"/>
                <a:cs typeface="Arial"/>
              </a:rPr>
              <a:t>Associazione amici di Luca </a:t>
            </a:r>
            <a:r>
              <a:rPr lang="it-IT" sz="1600" b="1" dirty="0" err="1">
                <a:latin typeface="Arial"/>
                <a:ea typeface="Calibri"/>
                <a:cs typeface="Arial"/>
              </a:rPr>
              <a:t>Onlus</a:t>
            </a:r>
            <a:r>
              <a:rPr lang="it-IT" sz="1600" b="1" dirty="0">
                <a:latin typeface="Arial"/>
                <a:ea typeface="Calibri"/>
                <a:cs typeface="Arial"/>
              </a:rPr>
              <a:t> (Emilia-Romagna</a:t>
            </a:r>
            <a:r>
              <a:rPr lang="it-IT" sz="1600" b="1" dirty="0" smtClean="0">
                <a:latin typeface="Arial"/>
                <a:ea typeface="Calibri"/>
                <a:cs typeface="Arial"/>
              </a:rPr>
              <a:t>)</a:t>
            </a:r>
            <a:endParaRPr lang="it-IT" sz="1600" dirty="0">
              <a:latin typeface="Arial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it-IT" sz="1600" b="1" dirty="0">
                <a:latin typeface="Arial"/>
                <a:ea typeface="Calibri"/>
                <a:cs typeface="Arial"/>
              </a:rPr>
              <a:t> A.TRA.C.TO. </a:t>
            </a:r>
            <a:r>
              <a:rPr lang="it-IT" sz="1600" b="1" dirty="0" err="1">
                <a:latin typeface="Arial"/>
                <a:ea typeface="Calibri"/>
                <a:cs typeface="Arial"/>
              </a:rPr>
              <a:t>Onlus</a:t>
            </a:r>
            <a:r>
              <a:rPr lang="it-IT" sz="1600" b="1" dirty="0">
                <a:latin typeface="Arial"/>
                <a:ea typeface="Calibri"/>
                <a:cs typeface="Arial"/>
              </a:rPr>
              <a:t> associazione traumi cranici toscani (Toscana)</a:t>
            </a:r>
            <a:endParaRPr lang="it-IT" sz="1600" dirty="0">
              <a:latin typeface="Arial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it-IT" sz="1600" b="1" dirty="0" smtClean="0">
                <a:latin typeface="Arial"/>
                <a:ea typeface="Calibri"/>
                <a:cs typeface="Arial"/>
              </a:rPr>
              <a:t>Associazione </a:t>
            </a:r>
            <a:r>
              <a:rPr lang="it-IT" sz="1600" b="1" dirty="0">
                <a:latin typeface="Arial"/>
                <a:ea typeface="Calibri"/>
                <a:cs typeface="Arial"/>
              </a:rPr>
              <a:t>Marchigiana traumatizzati cronici Andrea (Marche)</a:t>
            </a:r>
            <a:endParaRPr lang="it-IT" sz="1600" dirty="0">
              <a:latin typeface="Arial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it-IT" sz="1600" b="1" dirty="0">
                <a:latin typeface="Arial"/>
                <a:ea typeface="Calibri"/>
                <a:cs typeface="Arial"/>
              </a:rPr>
              <a:t> AUCLA associazione Umbra </a:t>
            </a:r>
            <a:r>
              <a:rPr lang="it-IT" sz="1600" b="1" dirty="0" err="1">
                <a:latin typeface="Arial"/>
                <a:ea typeface="Calibri"/>
                <a:cs typeface="Arial"/>
              </a:rPr>
              <a:t>cerebrolesioni</a:t>
            </a:r>
            <a:r>
              <a:rPr lang="it-IT" sz="1600" b="1" dirty="0">
                <a:latin typeface="Arial"/>
                <a:ea typeface="Calibri"/>
                <a:cs typeface="Arial"/>
              </a:rPr>
              <a:t> acquisite (Umbria)</a:t>
            </a:r>
            <a:endParaRPr lang="it-IT" sz="1600" dirty="0">
              <a:latin typeface="Arial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it-IT" sz="1600" b="1" dirty="0">
                <a:latin typeface="Arial"/>
                <a:ea typeface="Calibri"/>
                <a:cs typeface="Arial"/>
              </a:rPr>
              <a:t> Associazione risveglio </a:t>
            </a:r>
            <a:r>
              <a:rPr lang="it-IT" sz="1600" b="1" dirty="0" err="1">
                <a:latin typeface="Arial"/>
                <a:ea typeface="Calibri"/>
                <a:cs typeface="Arial"/>
              </a:rPr>
              <a:t>Onlus</a:t>
            </a:r>
            <a:r>
              <a:rPr lang="it-IT" sz="1600" b="1" dirty="0">
                <a:latin typeface="Arial"/>
                <a:ea typeface="Calibri"/>
                <a:cs typeface="Arial"/>
              </a:rPr>
              <a:t> (Lazio)</a:t>
            </a:r>
            <a:endParaRPr lang="it-IT" sz="1600" dirty="0">
              <a:latin typeface="Arial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it-IT" sz="1600" b="1" dirty="0">
                <a:latin typeface="Arial"/>
                <a:ea typeface="Calibri"/>
                <a:cs typeface="Arial"/>
              </a:rPr>
              <a:t> Gli amici di Eleonora </a:t>
            </a:r>
            <a:r>
              <a:rPr lang="it-IT" sz="1600" b="1" dirty="0" err="1">
                <a:latin typeface="Arial"/>
                <a:ea typeface="Calibri"/>
                <a:cs typeface="Arial"/>
              </a:rPr>
              <a:t>Onlus</a:t>
            </a:r>
            <a:r>
              <a:rPr lang="it-IT" sz="1600" b="1" dirty="0">
                <a:latin typeface="Arial"/>
                <a:ea typeface="Calibri"/>
                <a:cs typeface="Arial"/>
              </a:rPr>
              <a:t> (Campania)</a:t>
            </a:r>
            <a:endParaRPr lang="it-IT" sz="1600" dirty="0">
              <a:latin typeface="Arial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it-IT" sz="1600" b="1" dirty="0">
                <a:latin typeface="Arial"/>
                <a:ea typeface="Calibri"/>
                <a:cs typeface="Arial"/>
              </a:rPr>
              <a:t> Associazione uniti per i risvegli (Puglia)</a:t>
            </a:r>
            <a:endParaRPr lang="it-IT" sz="1600" dirty="0">
              <a:latin typeface="Arial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it-IT" sz="1600" b="1" dirty="0">
                <a:latin typeface="Arial"/>
                <a:ea typeface="Calibri"/>
                <a:cs typeface="Arial"/>
              </a:rPr>
              <a:t> Associazione nova vita (Puglia)</a:t>
            </a:r>
            <a:endParaRPr lang="it-IT" sz="1600" dirty="0">
              <a:latin typeface="Arial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it-IT" sz="1600" b="1" dirty="0">
                <a:latin typeface="Arial"/>
                <a:ea typeface="Calibri"/>
                <a:cs typeface="Arial"/>
              </a:rPr>
              <a:t> Associazione VI.VE - Vita Vegetativa – (Calabria)</a:t>
            </a:r>
            <a:endParaRPr lang="it-IT" sz="1600" dirty="0">
              <a:latin typeface="Arial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it-IT" sz="1600" b="1" dirty="0" smtClean="0">
                <a:latin typeface="Arial"/>
                <a:ea typeface="Calibri"/>
                <a:cs typeface="Arial"/>
              </a:rPr>
              <a:t>Associazione </a:t>
            </a:r>
            <a:r>
              <a:rPr lang="it-IT" sz="1600" b="1" dirty="0">
                <a:latin typeface="Arial"/>
                <a:ea typeface="Calibri"/>
                <a:cs typeface="Arial"/>
              </a:rPr>
              <a:t>sarda trauma cranici </a:t>
            </a:r>
            <a:r>
              <a:rPr lang="it-IT" sz="1600" b="1" dirty="0" err="1">
                <a:latin typeface="Arial"/>
                <a:ea typeface="Calibri"/>
                <a:cs typeface="Arial"/>
              </a:rPr>
              <a:t>Onlus</a:t>
            </a:r>
            <a:r>
              <a:rPr lang="it-IT" sz="1600" b="1" dirty="0">
                <a:latin typeface="Arial"/>
                <a:ea typeface="Calibri"/>
                <a:cs typeface="Arial"/>
              </a:rPr>
              <a:t> Alghero (Sardegna)</a:t>
            </a:r>
            <a:endParaRPr lang="it-IT" sz="1600" dirty="0">
              <a:latin typeface="Arial"/>
              <a:ea typeface="Calibri"/>
              <a:cs typeface="Arial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it-IT" sz="1600" b="1" dirty="0">
                <a:latin typeface="Arial"/>
                <a:ea typeface="Calibri"/>
                <a:cs typeface="Arial"/>
              </a:rPr>
              <a:t> </a:t>
            </a:r>
            <a:r>
              <a:rPr lang="it-IT" sz="1600" b="1" dirty="0" smtClean="0">
                <a:latin typeface="Arial"/>
                <a:ea typeface="Calibri"/>
                <a:cs typeface="Arial"/>
              </a:rPr>
              <a:t>Il </a:t>
            </a:r>
            <a:r>
              <a:rPr lang="it-IT" sz="1600" b="1" dirty="0">
                <a:latin typeface="Arial"/>
                <a:ea typeface="Calibri"/>
                <a:cs typeface="Arial"/>
              </a:rPr>
              <a:t>sorriso di Moira (Lombardia)</a:t>
            </a:r>
            <a:endParaRPr lang="it-IT" sz="1600" dirty="0">
              <a:effectLst/>
              <a:latin typeface="Arial"/>
              <a:ea typeface="Calibri"/>
              <a:cs typeface="Arial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6390456" y="4833968"/>
            <a:ext cx="2430016" cy="390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it-IT" b="1" dirty="0" smtClean="0">
                <a:latin typeface="Arial"/>
                <a:ea typeface="Calibri"/>
                <a:cs typeface="Times New Roman"/>
              </a:rPr>
              <a:t>      </a:t>
            </a:r>
            <a:endParaRPr lang="it-IT" sz="1600" b="1" dirty="0">
              <a:ea typeface="Calibri"/>
              <a:cs typeface="Times New Roman"/>
            </a:endParaRPr>
          </a:p>
        </p:txBody>
      </p:sp>
      <p:sp>
        <p:nvSpPr>
          <p:cNvPr id="6" name="Freccia a destra 5"/>
          <p:cNvSpPr/>
          <p:nvPr/>
        </p:nvSpPr>
        <p:spPr>
          <a:xfrm>
            <a:off x="0" y="433746"/>
            <a:ext cx="971600" cy="39674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3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332656"/>
            <a:ext cx="8496944" cy="61926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55576" y="836712"/>
            <a:ext cx="7848872" cy="4501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4400" b="1" kern="1400" dirty="0" smtClean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L’aggiornamento </a:t>
            </a:r>
          </a:p>
          <a:p>
            <a:pPr>
              <a:spcAft>
                <a:spcPts val="0"/>
              </a:spcAft>
            </a:pPr>
            <a:r>
              <a:rPr lang="it-IT" sz="4400" b="1" kern="1400" dirty="0" smtClean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dei dati al 2016</a:t>
            </a:r>
          </a:p>
          <a:p>
            <a:pPr>
              <a:spcAft>
                <a:spcPts val="0"/>
              </a:spcAft>
            </a:pPr>
            <a:endParaRPr lang="it-IT" sz="4400" b="1" kern="1400" dirty="0" smtClean="0">
              <a:solidFill>
                <a:srgbClr val="FF0000"/>
              </a:solidFill>
              <a:latin typeface="Arial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sz="2400" b="1" kern="1400" dirty="0" smtClean="0">
                <a:latin typeface="Arial"/>
                <a:ea typeface="Calibri"/>
                <a:cs typeface="Times New Roman"/>
              </a:rPr>
              <a:t>Come noterete le varianti sono minime </a:t>
            </a:r>
          </a:p>
          <a:p>
            <a:pPr>
              <a:spcAft>
                <a:spcPts val="0"/>
              </a:spcAft>
            </a:pPr>
            <a:r>
              <a:rPr lang="it-IT" sz="2400" b="1" kern="1400" dirty="0" smtClean="0">
                <a:latin typeface="Arial"/>
                <a:ea typeface="Calibri"/>
                <a:cs typeface="Times New Roman"/>
              </a:rPr>
              <a:t>e continua l’inadempienza delle regioni</a:t>
            </a:r>
          </a:p>
          <a:p>
            <a:pPr>
              <a:spcAft>
                <a:spcPts val="0"/>
              </a:spcAft>
            </a:pPr>
            <a:endParaRPr lang="it-IT" sz="2400" b="1" kern="1400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sz="2400" b="1" kern="1400" dirty="0" smtClean="0">
                <a:latin typeface="Arial"/>
                <a:ea typeface="Calibri"/>
                <a:cs typeface="Times New Roman"/>
              </a:rPr>
              <a:t>Il commento ai dati verrà fatto dopo la </a:t>
            </a:r>
          </a:p>
          <a:p>
            <a:pPr>
              <a:spcAft>
                <a:spcPts val="0"/>
              </a:spcAft>
            </a:pPr>
            <a:r>
              <a:rPr lang="it-IT" sz="2400" b="1" kern="1400" dirty="0">
                <a:latin typeface="Arial"/>
                <a:ea typeface="Calibri"/>
                <a:cs typeface="Times New Roman"/>
              </a:rPr>
              <a:t>p</a:t>
            </a:r>
            <a:r>
              <a:rPr lang="it-IT" sz="2400" b="1" kern="1400" dirty="0" smtClean="0">
                <a:latin typeface="Arial"/>
                <a:ea typeface="Calibri"/>
                <a:cs typeface="Times New Roman"/>
              </a:rPr>
              <a:t>resentazione degli stessi</a:t>
            </a:r>
            <a:endParaRPr lang="it-IT" sz="24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it-IT" sz="2400" b="1" dirty="0">
              <a:solidFill>
                <a:srgbClr val="002060"/>
              </a:solidFill>
              <a:latin typeface="Bookman Old Style" panose="02050604050505020204" pitchFamily="18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it-IT" sz="1050" b="1" kern="1400" dirty="0">
                <a:solidFill>
                  <a:srgbClr val="002060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it-IT" sz="8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100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049155"/>
              </p:ext>
            </p:extLst>
          </p:nvPr>
        </p:nvGraphicFramePr>
        <p:xfrm>
          <a:off x="416142" y="832931"/>
          <a:ext cx="8352927" cy="5547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368152"/>
                <a:gridCol w="1440160"/>
                <a:gridCol w="3024335"/>
              </a:tblGrid>
              <a:tr h="363821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5181676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it-IT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it-IT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it-IT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it-IT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it-IT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it-IT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it-IT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it-IT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it-IT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Rettangolo 19"/>
          <p:cNvSpPr/>
          <p:nvPr/>
        </p:nvSpPr>
        <p:spPr>
          <a:xfrm>
            <a:off x="5760108" y="5929843"/>
            <a:ext cx="2988356" cy="457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/>
          <p:nvPr/>
        </p:nvSpPr>
        <p:spPr>
          <a:xfrm>
            <a:off x="4365240" y="4509120"/>
            <a:ext cx="1356462" cy="43606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2971677" y="4509120"/>
            <a:ext cx="1310175" cy="43606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416142" y="831351"/>
            <a:ext cx="172354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 domanda</a:t>
            </a:r>
            <a:endParaRPr lang="it-IT" sz="1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916481" y="828650"/>
            <a:ext cx="8779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 (SI)</a:t>
            </a:r>
            <a:endParaRPr lang="it-IT" sz="1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365240" y="791717"/>
            <a:ext cx="991746" cy="3754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it-IT" sz="1600" b="1" dirty="0" smtClean="0">
                <a:solidFill>
                  <a:srgbClr val="FFFF00"/>
                </a:solidFill>
                <a:effectLst/>
                <a:latin typeface="Arial"/>
                <a:ea typeface="Calibri"/>
                <a:cs typeface="Times New Roman"/>
              </a:rPr>
              <a:t>1 A (NO)</a:t>
            </a:r>
            <a:endParaRPr lang="it-IT" sz="1600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356986" y="794418"/>
            <a:ext cx="1339597" cy="3754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it-IT" sz="1600" b="1" dirty="0" smtClean="0">
                <a:solidFill>
                  <a:srgbClr val="FFFF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3 A  (SI)</a:t>
            </a:r>
            <a:endParaRPr lang="it-IT" sz="1600" b="1" dirty="0">
              <a:solidFill>
                <a:srgbClr val="FFFF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16142" y="1347141"/>
            <a:ext cx="2427666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it-IT" sz="1400" b="1" dirty="0">
                <a:solidFill>
                  <a:srgbClr val="002060"/>
                </a:solidFill>
                <a:latin typeface="Bookman Old Style"/>
                <a:ea typeface="Calibri"/>
                <a:cs typeface="Times New Roman"/>
              </a:rPr>
              <a:t>Pagine 4, 26 e 28 dell’accordo: </a:t>
            </a:r>
            <a:r>
              <a:rPr lang="it-IT" sz="1400" i="1" dirty="0">
                <a:solidFill>
                  <a:srgbClr val="002060"/>
                </a:solidFill>
                <a:latin typeface="Bookman Old Style"/>
                <a:ea typeface="Calibri"/>
                <a:cs typeface="Times New Roman"/>
              </a:rPr>
              <a:t>“….di promuovere a livello nazionale e regionale forme di consultazione con le associazioni dei familiari</a:t>
            </a:r>
            <a:r>
              <a:rPr lang="it-IT" sz="1400" i="1" dirty="0" smtClean="0">
                <a:solidFill>
                  <a:srgbClr val="002060"/>
                </a:solidFill>
                <a:latin typeface="Bookman Old Style"/>
                <a:ea typeface="Calibri"/>
                <a:cs typeface="Times New Roman"/>
              </a:rPr>
              <a:t>….”</a:t>
            </a:r>
          </a:p>
          <a:p>
            <a:pPr>
              <a:spcAft>
                <a:spcPts val="1000"/>
              </a:spcAft>
            </a:pPr>
            <a:endParaRPr lang="it-IT" sz="14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</a:pPr>
            <a:r>
              <a:rPr lang="it-IT" sz="1400" b="1" dirty="0">
                <a:solidFill>
                  <a:srgbClr val="BC0000"/>
                </a:solidFill>
                <a:latin typeface="Bookman Old Style"/>
                <a:ea typeface="Calibri"/>
                <a:cs typeface="Arial"/>
              </a:rPr>
              <a:t>DOMANDE</a:t>
            </a:r>
            <a:endParaRPr lang="it-IT" sz="1400" dirty="0">
              <a:solidFill>
                <a:srgbClr val="BC0000"/>
              </a:solidFill>
              <a:ea typeface="Calibri"/>
              <a:cs typeface="Times New Roman"/>
            </a:endParaRPr>
          </a:p>
          <a:p>
            <a:pPr algn="just"/>
            <a:r>
              <a:rPr lang="it-IT" sz="1400" b="1" dirty="0">
                <a:latin typeface="Arial"/>
                <a:ea typeface="Calibri"/>
                <a:cs typeface="Times New Roman"/>
              </a:rPr>
              <a:t>1A</a:t>
            </a:r>
            <a:endParaRPr lang="it-IT" sz="1400" dirty="0">
              <a:ea typeface="Calibri"/>
              <a:cs typeface="Times New Roman"/>
            </a:endParaRPr>
          </a:p>
          <a:p>
            <a:r>
              <a:rPr lang="it-IT" sz="1400" b="1" dirty="0">
                <a:latin typeface="Arial"/>
                <a:ea typeface="Calibri"/>
                <a:cs typeface="Times New Roman"/>
              </a:rPr>
              <a:t>L’associazione che rappresenti è stata convocata dalla vostra Regione</a:t>
            </a:r>
            <a:r>
              <a:rPr lang="it-IT" sz="1400" b="1" dirty="0" smtClean="0">
                <a:latin typeface="Arial"/>
                <a:ea typeface="Calibri"/>
                <a:cs typeface="Times New Roman"/>
              </a:rPr>
              <a:t>?</a:t>
            </a:r>
          </a:p>
          <a:p>
            <a:endParaRPr lang="it-IT" sz="1400" dirty="0">
              <a:ea typeface="Calibri"/>
              <a:cs typeface="Times New Roman"/>
            </a:endParaRPr>
          </a:p>
          <a:p>
            <a:pPr algn="just"/>
            <a:r>
              <a:rPr lang="it-IT" sz="1400" dirty="0">
                <a:latin typeface="Bookman Old Style"/>
                <a:ea typeface="Calibri"/>
                <a:cs typeface="Arial"/>
              </a:rPr>
              <a:t> </a:t>
            </a:r>
            <a:endParaRPr lang="it-IT" sz="1400" dirty="0">
              <a:ea typeface="Calibri"/>
              <a:cs typeface="Times New Roman"/>
            </a:endParaRPr>
          </a:p>
          <a:p>
            <a:pPr algn="just"/>
            <a:r>
              <a:rPr lang="it-IT" sz="1400" b="1" dirty="0">
                <a:latin typeface="Arial"/>
                <a:ea typeface="Calibri"/>
                <a:cs typeface="Times New Roman"/>
              </a:rPr>
              <a:t>2</a:t>
            </a:r>
            <a:r>
              <a:rPr lang="it-IT" sz="1400" b="1" dirty="0" smtClean="0">
                <a:latin typeface="Arial"/>
                <a:ea typeface="Calibri"/>
                <a:cs typeface="Times New Roman"/>
              </a:rPr>
              <a:t>A</a:t>
            </a:r>
            <a:endParaRPr lang="it-IT" sz="1400" dirty="0">
              <a:ea typeface="Calibri"/>
              <a:cs typeface="Times New Roman"/>
            </a:endParaRPr>
          </a:p>
          <a:p>
            <a:r>
              <a:rPr lang="it-IT" sz="1400" b="1" dirty="0">
                <a:latin typeface="Arial"/>
                <a:ea typeface="Calibri"/>
                <a:cs typeface="Times New Roman"/>
              </a:rPr>
              <a:t>Avete trovato delle soluzioni congiunte per la messa in atto delle “Linee guida”?</a:t>
            </a:r>
            <a:endParaRPr lang="it-IT" sz="1400" dirty="0">
              <a:ea typeface="Calibri"/>
              <a:cs typeface="Times New Roman"/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7200292" y="400376"/>
            <a:ext cx="36004" cy="60353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7363222" y="810183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A (NO)</a:t>
            </a:r>
            <a:endParaRPr lang="it-IT" sz="1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971678" y="3889533"/>
            <a:ext cx="1356462" cy="5566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800" b="1" dirty="0">
                <a:solidFill>
                  <a:srgbClr val="BC0000"/>
                </a:solidFill>
                <a:latin typeface="Bookman Old Style"/>
                <a:ea typeface="Calibri"/>
                <a:cs typeface="Arial"/>
              </a:rPr>
              <a:t>40,9%</a:t>
            </a:r>
            <a:endParaRPr lang="it-IT" sz="2800" dirty="0">
              <a:solidFill>
                <a:srgbClr val="BC0000"/>
              </a:solidFill>
              <a:ea typeface="Calibri"/>
              <a:cs typeface="Times New Roman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365240" y="3865334"/>
            <a:ext cx="1356462" cy="5566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800" b="1" dirty="0">
                <a:solidFill>
                  <a:srgbClr val="BC0000"/>
                </a:solidFill>
                <a:latin typeface="Bookman Old Style"/>
                <a:ea typeface="Calibri"/>
                <a:cs typeface="Arial"/>
              </a:rPr>
              <a:t>59,1%</a:t>
            </a:r>
            <a:endParaRPr lang="it-IT" sz="2800" dirty="0">
              <a:solidFill>
                <a:srgbClr val="BC0000"/>
              </a:solidFill>
              <a:ea typeface="Calibri"/>
              <a:cs typeface="Times New Roman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5760108" y="5373216"/>
            <a:ext cx="1356462" cy="5566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800" b="1" dirty="0">
                <a:solidFill>
                  <a:srgbClr val="BC0000"/>
                </a:solidFill>
                <a:latin typeface="Bookman Old Style"/>
                <a:ea typeface="Calibri"/>
                <a:cs typeface="Arial"/>
              </a:rPr>
              <a:t>27,2%</a:t>
            </a:r>
            <a:endParaRPr lang="it-IT" sz="2800" dirty="0">
              <a:solidFill>
                <a:srgbClr val="BC0000"/>
              </a:solidFill>
              <a:ea typeface="Calibri"/>
              <a:cs typeface="Times New Roman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7236296" y="5373216"/>
            <a:ext cx="1356462" cy="5566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800" b="1" dirty="0">
                <a:solidFill>
                  <a:srgbClr val="BC0000"/>
                </a:solidFill>
                <a:latin typeface="Bookman Old Style"/>
                <a:ea typeface="Calibri"/>
                <a:cs typeface="Arial"/>
              </a:rPr>
              <a:t>72,8%</a:t>
            </a:r>
            <a:endParaRPr lang="it-IT" sz="2800" dirty="0">
              <a:solidFill>
                <a:srgbClr val="BC0000"/>
              </a:solidFill>
              <a:ea typeface="Calibri"/>
              <a:cs typeface="Times New Roman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2971678" y="4446160"/>
            <a:ext cx="13564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42,3%</a:t>
            </a:r>
            <a:endParaRPr lang="it-IT" sz="2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4281853" y="4421961"/>
            <a:ext cx="14782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57,7</a:t>
            </a:r>
            <a:r>
              <a:rPr lang="it-IT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%</a:t>
            </a:r>
            <a:endParaRPr lang="it-IT" sz="2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6165828" y="5929843"/>
            <a:ext cx="19014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INVARIATI</a:t>
            </a:r>
            <a:endParaRPr lang="it-IT" sz="2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283450" y="384703"/>
            <a:ext cx="88605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 (22 Associazioni)     </a:t>
            </a:r>
            <a:r>
              <a:rPr lang="it-IT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2016 </a:t>
            </a:r>
            <a:r>
              <a:rPr lang="it-IT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(17 Associazioni</a:t>
            </a:r>
            <a:r>
              <a:rPr lang="it-IT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</a:t>
            </a:r>
            <a:endParaRPr lang="it-IT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80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518659"/>
              </p:ext>
            </p:extLst>
          </p:nvPr>
        </p:nvGraphicFramePr>
        <p:xfrm>
          <a:off x="323528" y="488072"/>
          <a:ext cx="8352927" cy="53285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08312"/>
                <a:gridCol w="1296144"/>
                <a:gridCol w="1368152"/>
                <a:gridCol w="2880319"/>
              </a:tblGrid>
              <a:tr h="3600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baseline="0" dirty="0" smtClean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4962832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b="1" dirty="0" smtClean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endParaRPr lang="it-IT" sz="1200" dirty="0" smtClean="0"/>
                    </a:p>
                    <a:p>
                      <a:r>
                        <a:rPr lang="it-IT" sz="12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</a:t>
                      </a:r>
                      <a:endParaRPr lang="it-IT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Rettangolo 26"/>
          <p:cNvSpPr/>
          <p:nvPr/>
        </p:nvSpPr>
        <p:spPr>
          <a:xfrm>
            <a:off x="3226618" y="3706206"/>
            <a:ext cx="1273374" cy="430680"/>
          </a:xfrm>
          <a:prstGeom prst="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416142" y="492797"/>
            <a:ext cx="20056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 </a:t>
            </a:r>
            <a:r>
              <a:rPr lang="it-IT" sz="1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domanda</a:t>
            </a:r>
            <a:endParaRPr lang="it-IT" sz="1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23528" y="806443"/>
            <a:ext cx="290309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it-IT" sz="1200" b="1" dirty="0" smtClean="0">
              <a:solidFill>
                <a:prstClr val="black"/>
              </a:solidFill>
              <a:latin typeface="Bookman Old Style"/>
              <a:ea typeface="Calibri"/>
              <a:cs typeface="Times New Roman"/>
            </a:endParaRPr>
          </a:p>
          <a:p>
            <a:pPr lvl="0"/>
            <a:r>
              <a:rPr lang="it-IT" sz="1200" b="1" dirty="0" smtClean="0">
                <a:solidFill>
                  <a:prstClr val="black"/>
                </a:solidFill>
                <a:latin typeface="Bookman Old Style"/>
                <a:ea typeface="Calibri"/>
                <a:cs typeface="Times New Roman"/>
              </a:rPr>
              <a:t>Pagine </a:t>
            </a:r>
            <a:r>
              <a:rPr lang="it-IT" sz="1200" b="1" dirty="0">
                <a:solidFill>
                  <a:prstClr val="black"/>
                </a:solidFill>
                <a:latin typeface="Bookman Old Style"/>
                <a:ea typeface="Calibri"/>
                <a:cs typeface="Times New Roman"/>
              </a:rPr>
              <a:t>7, 13 e 25 dell’accordo: </a:t>
            </a:r>
            <a:r>
              <a:rPr lang="it-IT" sz="1200" i="1" dirty="0">
                <a:solidFill>
                  <a:prstClr val="black"/>
                </a:solidFill>
                <a:latin typeface="Bookman Old Style"/>
                <a:ea typeface="Calibri"/>
                <a:cs typeface="Times New Roman"/>
              </a:rPr>
              <a:t>“…le SUAP (speciali unità di accoglienza permanente) strutture intermedie che seguono i soggetti in SV o SMC prolungati devono essere separate e distinte da aree di degenza ordinaria…” “… i pazienti in SV o SMC trattati in reparti dedicati hanno una minore incidenza </a:t>
            </a:r>
            <a:r>
              <a:rPr lang="it-IT" sz="1200" i="1" dirty="0" smtClean="0">
                <a:solidFill>
                  <a:prstClr val="black"/>
                </a:solidFill>
                <a:latin typeface="Bookman Old Style"/>
                <a:ea typeface="Calibri"/>
                <a:cs typeface="Times New Roman"/>
              </a:rPr>
              <a:t>di </a:t>
            </a:r>
            <a:r>
              <a:rPr lang="it-IT" sz="1200" i="1" dirty="0" smtClean="0">
                <a:solidFill>
                  <a:prstClr val="black"/>
                </a:solidFill>
                <a:latin typeface="Bookman Old Style"/>
                <a:ea typeface="Calibri"/>
                <a:cs typeface="Arial"/>
              </a:rPr>
              <a:t>mortalità</a:t>
            </a:r>
            <a:r>
              <a:rPr lang="it-IT" sz="1200" i="1" dirty="0">
                <a:solidFill>
                  <a:prstClr val="black"/>
                </a:solidFill>
                <a:latin typeface="Bookman Old Style"/>
                <a:ea typeface="Calibri"/>
                <a:cs typeface="Arial"/>
              </a:rPr>
              <a:t>…” “…con apertura ai familiari e possibilità di </a:t>
            </a:r>
            <a:r>
              <a:rPr lang="it-IT" sz="1200" i="1" dirty="0" smtClean="0">
                <a:solidFill>
                  <a:prstClr val="black"/>
                </a:solidFill>
                <a:latin typeface="Bookman Old Style"/>
                <a:ea typeface="Calibri"/>
                <a:cs typeface="Arial"/>
              </a:rPr>
              <a:t>convivenza.»</a:t>
            </a:r>
            <a:endParaRPr lang="it-IT" sz="1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just"/>
            <a:r>
              <a:rPr lang="it-IT" sz="1200" b="1" dirty="0">
                <a:solidFill>
                  <a:srgbClr val="BC0000"/>
                </a:solidFill>
                <a:latin typeface="Bookman Old Style"/>
                <a:ea typeface="Calibri"/>
                <a:cs typeface="Arial"/>
              </a:rPr>
              <a:t>DOMANDE</a:t>
            </a:r>
            <a:endParaRPr lang="it-IT" sz="1200" dirty="0">
              <a:solidFill>
                <a:srgbClr val="BC0000"/>
              </a:solidFill>
              <a:ea typeface="Calibri"/>
              <a:cs typeface="Times New Roman"/>
            </a:endParaRPr>
          </a:p>
          <a:p>
            <a:pPr lvl="0"/>
            <a:r>
              <a:rPr lang="it-IT" sz="12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1A</a:t>
            </a:r>
            <a:endParaRPr lang="it-IT" sz="1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/>
            <a:r>
              <a:rPr lang="it-IT" sz="12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Le SUAP (speciali unità di accoglienza permanente) della tua Regione che accolgono gli SV o SMC hanno spazi separati dagli altri ospiti che non sono in SV o SMC?</a:t>
            </a:r>
            <a:endParaRPr lang="it-IT" sz="1200" dirty="0">
              <a:solidFill>
                <a:prstClr val="black"/>
              </a:solidFill>
            </a:endParaRPr>
          </a:p>
          <a:p>
            <a:pPr lvl="0"/>
            <a:r>
              <a:rPr lang="it-IT" sz="1200" b="1" dirty="0">
                <a:solidFill>
                  <a:prstClr val="black"/>
                </a:solidFill>
                <a:latin typeface="Arial"/>
              </a:rPr>
              <a:t>2A</a:t>
            </a:r>
            <a:endParaRPr lang="it-IT" sz="1200" dirty="0">
              <a:solidFill>
                <a:prstClr val="black"/>
              </a:solidFill>
            </a:endParaRPr>
          </a:p>
          <a:p>
            <a:pPr lvl="0"/>
            <a:r>
              <a:rPr lang="it-IT" sz="1200" b="1" dirty="0">
                <a:solidFill>
                  <a:prstClr val="black"/>
                </a:solidFill>
                <a:latin typeface="Arial"/>
              </a:rPr>
              <a:t>Nelle SUAP della tua Regione il familiare ha la possibilità di accoglimento e convivenza?</a:t>
            </a:r>
            <a:endParaRPr lang="it-IT" sz="1200" dirty="0">
              <a:solidFill>
                <a:prstClr val="black"/>
              </a:solidFill>
            </a:endParaRPr>
          </a:p>
          <a:p>
            <a:pPr lvl="0"/>
            <a:r>
              <a:rPr lang="it-IT" sz="12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3A</a:t>
            </a:r>
            <a:endParaRPr lang="it-IT" sz="1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/>
            <a:r>
              <a:rPr lang="it-IT" sz="1200" b="1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Nella tua Regione gli SV o SMC in quale tipo di struttura a lunga degenza vengono collocati?</a:t>
            </a:r>
            <a:endParaRPr lang="it-IT" dirty="0">
              <a:solidFill>
                <a:prstClr val="black"/>
              </a:solidFill>
            </a:endParaRPr>
          </a:p>
        </p:txBody>
      </p:sp>
      <p:cxnSp>
        <p:nvCxnSpPr>
          <p:cNvPr id="12" name="Connettore 1 11"/>
          <p:cNvCxnSpPr/>
          <p:nvPr/>
        </p:nvCxnSpPr>
        <p:spPr>
          <a:xfrm>
            <a:off x="7200292" y="508286"/>
            <a:ext cx="72008" cy="531246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tangolo 13"/>
          <p:cNvSpPr/>
          <p:nvPr/>
        </p:nvSpPr>
        <p:spPr>
          <a:xfrm>
            <a:off x="3226618" y="431122"/>
            <a:ext cx="962571" cy="3903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b="1" dirty="0">
                <a:solidFill>
                  <a:srgbClr val="FFFF00"/>
                </a:solidFill>
                <a:latin typeface="Arial"/>
                <a:ea typeface="Calibri"/>
                <a:cs typeface="Times New Roman"/>
              </a:rPr>
              <a:t>1 A (SI)</a:t>
            </a:r>
            <a:endParaRPr lang="it-IT" sz="1200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4499992" y="449578"/>
            <a:ext cx="1090811" cy="3903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b="1" dirty="0">
                <a:solidFill>
                  <a:srgbClr val="FFFF00"/>
                </a:solidFill>
                <a:latin typeface="Arial"/>
                <a:ea typeface="Calibri"/>
                <a:cs typeface="Times New Roman"/>
              </a:rPr>
              <a:t>1 A (NO)</a:t>
            </a:r>
            <a:endParaRPr lang="it-IT" sz="1200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5796136" y="449577"/>
            <a:ext cx="962571" cy="3903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b="1" dirty="0">
                <a:solidFill>
                  <a:srgbClr val="FFFF00"/>
                </a:solidFill>
                <a:latin typeface="Arial"/>
                <a:ea typeface="Calibri"/>
                <a:cs typeface="Times New Roman"/>
              </a:rPr>
              <a:t>2 A (SI)</a:t>
            </a:r>
            <a:endParaRPr lang="it-IT" sz="1200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  <p:sp>
        <p:nvSpPr>
          <p:cNvPr id="18" name="Rettangolo arrotondato 17"/>
          <p:cNvSpPr/>
          <p:nvPr/>
        </p:nvSpPr>
        <p:spPr>
          <a:xfrm>
            <a:off x="2942338" y="5149308"/>
            <a:ext cx="5863442" cy="130402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7164288" y="428353"/>
            <a:ext cx="1090811" cy="3903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b="1" dirty="0">
                <a:solidFill>
                  <a:srgbClr val="FFFF00"/>
                </a:solidFill>
                <a:latin typeface="Arial"/>
                <a:ea typeface="Calibri"/>
                <a:cs typeface="Times New Roman"/>
              </a:rPr>
              <a:t>2 A (NO)</a:t>
            </a:r>
            <a:endParaRPr lang="it-IT" sz="1200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4338453" y="3118353"/>
            <a:ext cx="1600118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800" b="1" dirty="0" smtClean="0">
                <a:solidFill>
                  <a:schemeClr val="accent6">
                    <a:lumMod val="50000"/>
                  </a:schemeClr>
                </a:solidFill>
                <a:latin typeface="Bookman Old Style"/>
                <a:ea typeface="Calibri"/>
                <a:cs typeface="Arial"/>
              </a:rPr>
              <a:t>  41,0</a:t>
            </a:r>
            <a:r>
              <a:rPr lang="it-IT" sz="2800" b="1" dirty="0">
                <a:solidFill>
                  <a:schemeClr val="accent6">
                    <a:lumMod val="50000"/>
                  </a:schemeClr>
                </a:solidFill>
                <a:latin typeface="Bookman Old Style"/>
                <a:ea typeface="Calibri"/>
                <a:cs typeface="Arial"/>
              </a:rPr>
              <a:t>%</a:t>
            </a:r>
            <a:endParaRPr lang="it-IT" sz="2800" dirty="0">
              <a:solidFill>
                <a:schemeClr val="accent6">
                  <a:lumMod val="50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5874059" y="4136886"/>
            <a:ext cx="1356462" cy="5566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800" b="1" dirty="0">
                <a:solidFill>
                  <a:schemeClr val="accent6">
                    <a:lumMod val="50000"/>
                  </a:schemeClr>
                </a:solidFill>
                <a:latin typeface="Bookman Old Style"/>
                <a:ea typeface="Calibri"/>
                <a:cs typeface="Arial"/>
              </a:rPr>
              <a:t>13,6%</a:t>
            </a:r>
            <a:endParaRPr lang="it-IT" sz="2800" dirty="0">
              <a:solidFill>
                <a:schemeClr val="accent6">
                  <a:lumMod val="50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7272300" y="4136886"/>
            <a:ext cx="1356462" cy="5566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2800" b="1" dirty="0">
                <a:solidFill>
                  <a:schemeClr val="accent6">
                    <a:lumMod val="50000"/>
                  </a:schemeClr>
                </a:solidFill>
                <a:latin typeface="Bookman Old Style"/>
                <a:ea typeface="Calibri"/>
                <a:cs typeface="Arial"/>
              </a:rPr>
              <a:t>86,4%</a:t>
            </a:r>
            <a:endParaRPr lang="it-IT" sz="2800" dirty="0">
              <a:solidFill>
                <a:schemeClr val="accent6">
                  <a:lumMod val="50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563989" y="3706206"/>
            <a:ext cx="1310069" cy="430680"/>
          </a:xfrm>
          <a:prstGeom prst="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4583080" y="3659936"/>
            <a:ext cx="13564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39,0%</a:t>
            </a:r>
            <a:endParaRPr lang="it-IT" sz="2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226618" y="3182986"/>
            <a:ext cx="13564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800000"/>
                </a:solidFill>
                <a:latin typeface="Bookman Old Style" panose="02050604050505020204" pitchFamily="18" charset="0"/>
              </a:rPr>
              <a:t>59,0%</a:t>
            </a:r>
            <a:endParaRPr lang="it-IT" sz="2800" dirty="0">
              <a:solidFill>
                <a:srgbClr val="8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3207527" y="3659936"/>
            <a:ext cx="13564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61,0%</a:t>
            </a:r>
            <a:endParaRPr lang="it-IT" sz="2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5918960" y="4613945"/>
            <a:ext cx="2757496" cy="457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Rettangolo 28"/>
          <p:cNvSpPr/>
          <p:nvPr/>
        </p:nvSpPr>
        <p:spPr>
          <a:xfrm>
            <a:off x="5997303" y="4625062"/>
            <a:ext cx="22140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INVARIATI</a:t>
            </a:r>
            <a:endParaRPr lang="it-IT" sz="2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3517542" y="5149308"/>
            <a:ext cx="551975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800000"/>
                </a:solidFill>
                <a:latin typeface="Bookman Old Style" panose="02050604050505020204" pitchFamily="18" charset="0"/>
              </a:rPr>
              <a:t>80,0% RSA (</a:t>
            </a:r>
            <a:r>
              <a:rPr lang="it-IT" b="1" dirty="0" err="1" smtClean="0">
                <a:solidFill>
                  <a:srgbClr val="800000"/>
                </a:solidFill>
                <a:latin typeface="Bookman Old Style" panose="02050604050505020204" pitchFamily="18" charset="0"/>
              </a:rPr>
              <a:t>Resid</a:t>
            </a:r>
            <a:r>
              <a:rPr lang="it-IT" b="1" dirty="0" smtClean="0">
                <a:solidFill>
                  <a:srgbClr val="800000"/>
                </a:solidFill>
                <a:latin typeface="Bookman Old Style" panose="02050604050505020204" pitchFamily="18" charset="0"/>
              </a:rPr>
              <a:t>. </a:t>
            </a:r>
            <a:r>
              <a:rPr lang="it-IT" b="1" dirty="0">
                <a:solidFill>
                  <a:srgbClr val="800000"/>
                </a:solidFill>
                <a:latin typeface="Bookman Old Style" panose="02050604050505020204" pitchFamily="18" charset="0"/>
              </a:rPr>
              <a:t>sanitarie </a:t>
            </a:r>
            <a:r>
              <a:rPr lang="it-IT" b="1" dirty="0" smtClean="0">
                <a:solidFill>
                  <a:srgbClr val="800000"/>
                </a:solidFill>
                <a:latin typeface="Bookman Old Style" panose="02050604050505020204" pitchFamily="18" charset="0"/>
              </a:rPr>
              <a:t>Assistenziali</a:t>
            </a:r>
            <a:r>
              <a:rPr lang="it-IT" b="1" dirty="0">
                <a:solidFill>
                  <a:srgbClr val="800000"/>
                </a:solidFill>
                <a:latin typeface="Bookman Old Style" panose="02050604050505020204" pitchFamily="18" charset="0"/>
              </a:rPr>
              <a:t>)</a:t>
            </a:r>
            <a:endParaRPr lang="it-IT" dirty="0">
              <a:solidFill>
                <a:srgbClr val="800000"/>
              </a:solidFill>
              <a:latin typeface="Bookman Old Style" panose="02050604050505020204" pitchFamily="18" charset="0"/>
            </a:endParaRPr>
          </a:p>
          <a:p>
            <a:r>
              <a:rPr lang="it-IT" b="1" dirty="0">
                <a:solidFill>
                  <a:srgbClr val="800000"/>
                </a:solidFill>
                <a:latin typeface="Bookman Old Style" panose="02050604050505020204" pitchFamily="18" charset="0"/>
              </a:rPr>
              <a:t>15,0% Strutture Residenziali per Anziani</a:t>
            </a:r>
            <a:endParaRPr lang="it-IT" dirty="0">
              <a:solidFill>
                <a:srgbClr val="800000"/>
              </a:solidFill>
              <a:latin typeface="Bookman Old Style" panose="02050604050505020204" pitchFamily="18" charset="0"/>
            </a:endParaRPr>
          </a:p>
          <a:p>
            <a:r>
              <a:rPr lang="it-IT" b="1" dirty="0">
                <a:solidFill>
                  <a:srgbClr val="800000"/>
                </a:solidFill>
                <a:latin typeface="Bookman Old Style" panose="02050604050505020204" pitchFamily="18" charset="0"/>
              </a:rPr>
              <a:t>  5,0% </a:t>
            </a:r>
            <a:r>
              <a:rPr lang="it-IT" b="1" dirty="0" smtClean="0">
                <a:solidFill>
                  <a:srgbClr val="800000"/>
                </a:solidFill>
                <a:latin typeface="Bookman Old Style" panose="02050604050505020204" pitchFamily="18" charset="0"/>
              </a:rPr>
              <a:t>SUAP</a:t>
            </a:r>
          </a:p>
          <a:p>
            <a:r>
              <a:rPr lang="it-IT" sz="1400" b="1" dirty="0" smtClean="0">
                <a:solidFill>
                  <a:srgbClr val="800000"/>
                </a:solidFill>
                <a:latin typeface="Bookman Old Style" panose="02050604050505020204" pitchFamily="18" charset="0"/>
              </a:rPr>
              <a:t>I dati sono approssimativi, nelle risposte c’è confusione tra RSA, SUAP e strutture extra-ospedaliera</a:t>
            </a:r>
          </a:p>
          <a:p>
            <a:endParaRPr lang="it-IT" dirty="0">
              <a:solidFill>
                <a:srgbClr val="8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292272" y="80245"/>
            <a:ext cx="8384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</a:t>
            </a:r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38" y="10679"/>
            <a:ext cx="9034463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ttangolo 1"/>
          <p:cNvSpPr/>
          <p:nvPr/>
        </p:nvSpPr>
        <p:spPr>
          <a:xfrm>
            <a:off x="2920220" y="5068517"/>
            <a:ext cx="6992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b="1" dirty="0">
                <a:solidFill>
                  <a:srgbClr val="800000"/>
                </a:solidFill>
              </a:rPr>
              <a:t>3A</a:t>
            </a:r>
            <a:endParaRPr lang="it-IT" sz="36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57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3792</TotalTime>
  <Words>2231</Words>
  <Application>Microsoft Office PowerPoint</Application>
  <PresentationFormat>Presentazione su schermo (4:3)</PresentationFormat>
  <Paragraphs>500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1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gianluigi43</dc:creator>
  <cp:lastModifiedBy>Babborso</cp:lastModifiedBy>
  <cp:revision>264</cp:revision>
  <cp:lastPrinted>2016-03-09T15:00:33Z</cp:lastPrinted>
  <dcterms:created xsi:type="dcterms:W3CDTF">2015-01-01T09:55:30Z</dcterms:created>
  <dcterms:modified xsi:type="dcterms:W3CDTF">2016-04-10T07:34:41Z</dcterms:modified>
</cp:coreProperties>
</file>